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8"/>
  </p:notesMasterIdLst>
  <p:sldIdLst>
    <p:sldId id="291" r:id="rId2"/>
    <p:sldId id="292" r:id="rId3"/>
    <p:sldId id="293" r:id="rId4"/>
    <p:sldId id="257" r:id="rId5"/>
    <p:sldId id="290" r:id="rId6"/>
    <p:sldId id="258" r:id="rId7"/>
    <p:sldId id="259"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9" r:id="rId26"/>
    <p:sldId id="278" r:id="rId27"/>
    <p:sldId id="281" r:id="rId28"/>
    <p:sldId id="280" r:id="rId29"/>
    <p:sldId id="282" r:id="rId30"/>
    <p:sldId id="283" r:id="rId31"/>
    <p:sldId id="284" r:id="rId32"/>
    <p:sldId id="285" r:id="rId33"/>
    <p:sldId id="286" r:id="rId34"/>
    <p:sldId id="287" r:id="rId35"/>
    <p:sldId id="288" r:id="rId36"/>
    <p:sldId id="289"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C135AB5-320D-4F90-A889-7AA5A1371EB2}">
          <p14:sldIdLst>
            <p14:sldId id="291"/>
            <p14:sldId id="292"/>
            <p14:sldId id="293"/>
          </p14:sldIdLst>
        </p14:section>
        <p14:section name="Section sans titre" id="{E18F27CD-7CE4-4B52-8528-BDD7AC257D67}">
          <p14:sldIdLst>
            <p14:sldId id="257"/>
            <p14:sldId id="290"/>
            <p14:sldId id="258"/>
            <p14:sldId id="259"/>
            <p14:sldId id="261"/>
            <p14:sldId id="262"/>
            <p14:sldId id="263"/>
            <p14:sldId id="264"/>
            <p14:sldId id="265"/>
            <p14:sldId id="266"/>
            <p14:sldId id="267"/>
            <p14:sldId id="268"/>
            <p14:sldId id="269"/>
            <p14:sldId id="270"/>
            <p14:sldId id="271"/>
            <p14:sldId id="272"/>
            <p14:sldId id="273"/>
            <p14:sldId id="274"/>
            <p14:sldId id="275"/>
            <p14:sldId id="276"/>
            <p14:sldId id="277"/>
            <p14:sldId id="279"/>
            <p14:sldId id="278"/>
            <p14:sldId id="281"/>
            <p14:sldId id="280"/>
            <p14:sldId id="282"/>
            <p14:sldId id="283"/>
            <p14:sldId id="284"/>
            <p14:sldId id="285"/>
            <p14:sldId id="286"/>
            <p14:sldId id="287"/>
            <p14:sldId id="288"/>
            <p14:sldId id="289"/>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is Nada" initials="RN" lastIdx="2" clrIdx="0">
    <p:extLst>
      <p:ext uri="{19B8F6BF-5375-455C-9EA6-DF929625EA0E}">
        <p15:presenceInfo xmlns:p15="http://schemas.microsoft.com/office/powerpoint/2012/main" userId="90f8d42075e5752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7" autoAdjust="0"/>
    <p:restoredTop sz="77743" autoAdjust="0"/>
  </p:normalViewPr>
  <p:slideViewPr>
    <p:cSldViewPr snapToGrid="0">
      <p:cViewPr varScale="1">
        <p:scale>
          <a:sx n="99" d="100"/>
          <a:sy n="99" d="100"/>
        </p:scale>
        <p:origin x="12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B236E0-8EFA-4E6E-9623-527387573834}" type="datetimeFigureOut">
              <a:rPr lang="fr-CA" smtClean="0"/>
              <a:t>2020-12-16</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91837B-3888-4E79-89AE-4DDE4A6B26E8}" type="slidenum">
              <a:rPr lang="fr-CA" smtClean="0"/>
              <a:t>‹N°›</a:t>
            </a:fld>
            <a:endParaRPr lang="fr-CA"/>
          </a:p>
        </p:txBody>
      </p:sp>
    </p:spTree>
    <p:extLst>
      <p:ext uri="{BB962C8B-B14F-4D97-AF65-F5344CB8AC3E}">
        <p14:creationId xmlns:p14="http://schemas.microsoft.com/office/powerpoint/2010/main" val="32731673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a:t>
            </a:fld>
            <a:endParaRPr lang="fr-CA"/>
          </a:p>
        </p:txBody>
      </p:sp>
    </p:spTree>
    <p:extLst>
      <p:ext uri="{BB962C8B-B14F-4D97-AF65-F5344CB8AC3E}">
        <p14:creationId xmlns:p14="http://schemas.microsoft.com/office/powerpoint/2010/main" val="11408099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10</a:t>
            </a:fld>
            <a:endParaRPr lang="fr-CA"/>
          </a:p>
        </p:txBody>
      </p:sp>
    </p:spTree>
    <p:extLst>
      <p:ext uri="{BB962C8B-B14F-4D97-AF65-F5344CB8AC3E}">
        <p14:creationId xmlns:p14="http://schemas.microsoft.com/office/powerpoint/2010/main" val="31935072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11</a:t>
            </a:fld>
            <a:endParaRPr lang="fr-CA"/>
          </a:p>
        </p:txBody>
      </p:sp>
    </p:spTree>
    <p:extLst>
      <p:ext uri="{BB962C8B-B14F-4D97-AF65-F5344CB8AC3E}">
        <p14:creationId xmlns:p14="http://schemas.microsoft.com/office/powerpoint/2010/main" val="36861076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baseline="0" dirty="0" smtClean="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12</a:t>
            </a:fld>
            <a:endParaRPr lang="fr-CA"/>
          </a:p>
        </p:txBody>
      </p:sp>
    </p:spTree>
    <p:extLst>
      <p:ext uri="{BB962C8B-B14F-4D97-AF65-F5344CB8AC3E}">
        <p14:creationId xmlns:p14="http://schemas.microsoft.com/office/powerpoint/2010/main" val="3483622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aseline="0" dirty="0" smtClean="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13</a:t>
            </a:fld>
            <a:endParaRPr lang="fr-CA"/>
          </a:p>
        </p:txBody>
      </p:sp>
    </p:spTree>
    <p:extLst>
      <p:ext uri="{BB962C8B-B14F-4D97-AF65-F5344CB8AC3E}">
        <p14:creationId xmlns:p14="http://schemas.microsoft.com/office/powerpoint/2010/main" val="1910957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aseline="0" dirty="0" smtClean="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15</a:t>
            </a:fld>
            <a:endParaRPr lang="fr-CA"/>
          </a:p>
        </p:txBody>
      </p:sp>
    </p:spTree>
    <p:extLst>
      <p:ext uri="{BB962C8B-B14F-4D97-AF65-F5344CB8AC3E}">
        <p14:creationId xmlns:p14="http://schemas.microsoft.com/office/powerpoint/2010/main" val="2240748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16</a:t>
            </a:fld>
            <a:endParaRPr lang="fr-CA"/>
          </a:p>
        </p:txBody>
      </p:sp>
    </p:spTree>
    <p:extLst>
      <p:ext uri="{BB962C8B-B14F-4D97-AF65-F5344CB8AC3E}">
        <p14:creationId xmlns:p14="http://schemas.microsoft.com/office/powerpoint/2010/main" val="62767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dirty="0" smtClean="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17</a:t>
            </a:fld>
            <a:endParaRPr lang="fr-CA"/>
          </a:p>
        </p:txBody>
      </p:sp>
    </p:spTree>
    <p:extLst>
      <p:ext uri="{BB962C8B-B14F-4D97-AF65-F5344CB8AC3E}">
        <p14:creationId xmlns:p14="http://schemas.microsoft.com/office/powerpoint/2010/main" val="1996016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18</a:t>
            </a:fld>
            <a:endParaRPr lang="fr-CA"/>
          </a:p>
        </p:txBody>
      </p:sp>
    </p:spTree>
    <p:extLst>
      <p:ext uri="{BB962C8B-B14F-4D97-AF65-F5344CB8AC3E}">
        <p14:creationId xmlns:p14="http://schemas.microsoft.com/office/powerpoint/2010/main" val="21436040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19</a:t>
            </a:fld>
            <a:endParaRPr lang="fr-CA"/>
          </a:p>
        </p:txBody>
      </p:sp>
    </p:spTree>
    <p:extLst>
      <p:ext uri="{BB962C8B-B14F-4D97-AF65-F5344CB8AC3E}">
        <p14:creationId xmlns:p14="http://schemas.microsoft.com/office/powerpoint/2010/main" val="5820329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20</a:t>
            </a:fld>
            <a:endParaRPr lang="fr-CA"/>
          </a:p>
        </p:txBody>
      </p:sp>
    </p:spTree>
    <p:extLst>
      <p:ext uri="{BB962C8B-B14F-4D97-AF65-F5344CB8AC3E}">
        <p14:creationId xmlns:p14="http://schemas.microsoft.com/office/powerpoint/2010/main" val="1932102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a:t>
            </a:fld>
            <a:endParaRPr lang="fr-CA"/>
          </a:p>
        </p:txBody>
      </p:sp>
    </p:spTree>
    <p:extLst>
      <p:ext uri="{BB962C8B-B14F-4D97-AF65-F5344CB8AC3E}">
        <p14:creationId xmlns:p14="http://schemas.microsoft.com/office/powerpoint/2010/main" val="2540257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21</a:t>
            </a:fld>
            <a:endParaRPr lang="fr-CA"/>
          </a:p>
        </p:txBody>
      </p:sp>
    </p:spTree>
    <p:extLst>
      <p:ext uri="{BB962C8B-B14F-4D97-AF65-F5344CB8AC3E}">
        <p14:creationId xmlns:p14="http://schemas.microsoft.com/office/powerpoint/2010/main" val="30823888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22</a:t>
            </a:fld>
            <a:endParaRPr lang="fr-CA"/>
          </a:p>
        </p:txBody>
      </p:sp>
    </p:spTree>
    <p:extLst>
      <p:ext uri="{BB962C8B-B14F-4D97-AF65-F5344CB8AC3E}">
        <p14:creationId xmlns:p14="http://schemas.microsoft.com/office/powerpoint/2010/main" val="13405807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23</a:t>
            </a:fld>
            <a:endParaRPr lang="fr-CA"/>
          </a:p>
        </p:txBody>
      </p:sp>
    </p:spTree>
    <p:extLst>
      <p:ext uri="{BB962C8B-B14F-4D97-AF65-F5344CB8AC3E}">
        <p14:creationId xmlns:p14="http://schemas.microsoft.com/office/powerpoint/2010/main" val="6958230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24</a:t>
            </a:fld>
            <a:endParaRPr lang="fr-CA"/>
          </a:p>
        </p:txBody>
      </p:sp>
    </p:spTree>
    <p:extLst>
      <p:ext uri="{BB962C8B-B14F-4D97-AF65-F5344CB8AC3E}">
        <p14:creationId xmlns:p14="http://schemas.microsoft.com/office/powerpoint/2010/main" val="34145378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sz="1200" dirty="0" smtClean="0">
              <a:solidFill>
                <a:schemeClr val="accent1"/>
              </a:solidFill>
              <a:latin typeface="Bahnschrift SemiLight SemiConde" panose="020B0502040204020203" pitchFamily="34" charset="0"/>
            </a:endParaRPr>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25</a:t>
            </a:fld>
            <a:endParaRPr lang="fr-CA"/>
          </a:p>
        </p:txBody>
      </p:sp>
    </p:spTree>
    <p:extLst>
      <p:ext uri="{BB962C8B-B14F-4D97-AF65-F5344CB8AC3E}">
        <p14:creationId xmlns:p14="http://schemas.microsoft.com/office/powerpoint/2010/main" val="38622883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26</a:t>
            </a:fld>
            <a:endParaRPr lang="fr-CA"/>
          </a:p>
        </p:txBody>
      </p:sp>
    </p:spTree>
    <p:extLst>
      <p:ext uri="{BB962C8B-B14F-4D97-AF65-F5344CB8AC3E}">
        <p14:creationId xmlns:p14="http://schemas.microsoft.com/office/powerpoint/2010/main" val="18166321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27</a:t>
            </a:fld>
            <a:endParaRPr lang="fr-CA"/>
          </a:p>
        </p:txBody>
      </p:sp>
    </p:spTree>
    <p:extLst>
      <p:ext uri="{BB962C8B-B14F-4D97-AF65-F5344CB8AC3E}">
        <p14:creationId xmlns:p14="http://schemas.microsoft.com/office/powerpoint/2010/main" val="31522844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28</a:t>
            </a:fld>
            <a:endParaRPr lang="fr-CA"/>
          </a:p>
        </p:txBody>
      </p:sp>
    </p:spTree>
    <p:extLst>
      <p:ext uri="{BB962C8B-B14F-4D97-AF65-F5344CB8AC3E}">
        <p14:creationId xmlns:p14="http://schemas.microsoft.com/office/powerpoint/2010/main" val="24479666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29</a:t>
            </a:fld>
            <a:endParaRPr lang="fr-CA"/>
          </a:p>
        </p:txBody>
      </p:sp>
    </p:spTree>
    <p:extLst>
      <p:ext uri="{BB962C8B-B14F-4D97-AF65-F5344CB8AC3E}">
        <p14:creationId xmlns:p14="http://schemas.microsoft.com/office/powerpoint/2010/main" val="1622267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30</a:t>
            </a:fld>
            <a:endParaRPr lang="fr-CA"/>
          </a:p>
        </p:txBody>
      </p:sp>
    </p:spTree>
    <p:extLst>
      <p:ext uri="{BB962C8B-B14F-4D97-AF65-F5344CB8AC3E}">
        <p14:creationId xmlns:p14="http://schemas.microsoft.com/office/powerpoint/2010/main" val="924642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3</a:t>
            </a:fld>
            <a:endParaRPr lang="fr-CA"/>
          </a:p>
        </p:txBody>
      </p:sp>
    </p:spTree>
    <p:extLst>
      <p:ext uri="{BB962C8B-B14F-4D97-AF65-F5344CB8AC3E}">
        <p14:creationId xmlns:p14="http://schemas.microsoft.com/office/powerpoint/2010/main" val="206958027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31</a:t>
            </a:fld>
            <a:endParaRPr lang="fr-CA"/>
          </a:p>
        </p:txBody>
      </p:sp>
    </p:spTree>
    <p:extLst>
      <p:ext uri="{BB962C8B-B14F-4D97-AF65-F5344CB8AC3E}">
        <p14:creationId xmlns:p14="http://schemas.microsoft.com/office/powerpoint/2010/main" val="34028429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33</a:t>
            </a:fld>
            <a:endParaRPr lang="fr-CA"/>
          </a:p>
        </p:txBody>
      </p:sp>
    </p:spTree>
    <p:extLst>
      <p:ext uri="{BB962C8B-B14F-4D97-AF65-F5344CB8AC3E}">
        <p14:creationId xmlns:p14="http://schemas.microsoft.com/office/powerpoint/2010/main" val="38716938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34</a:t>
            </a:fld>
            <a:endParaRPr lang="fr-CA"/>
          </a:p>
        </p:txBody>
      </p:sp>
    </p:spTree>
    <p:extLst>
      <p:ext uri="{BB962C8B-B14F-4D97-AF65-F5344CB8AC3E}">
        <p14:creationId xmlns:p14="http://schemas.microsoft.com/office/powerpoint/2010/main" val="14472319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35</a:t>
            </a:fld>
            <a:endParaRPr lang="fr-CA"/>
          </a:p>
        </p:txBody>
      </p:sp>
    </p:spTree>
    <p:extLst>
      <p:ext uri="{BB962C8B-B14F-4D97-AF65-F5344CB8AC3E}">
        <p14:creationId xmlns:p14="http://schemas.microsoft.com/office/powerpoint/2010/main" val="24709597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baseline="0" dirty="0" smtClean="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36</a:t>
            </a:fld>
            <a:endParaRPr lang="fr-CA"/>
          </a:p>
        </p:txBody>
      </p:sp>
    </p:spTree>
    <p:extLst>
      <p:ext uri="{BB962C8B-B14F-4D97-AF65-F5344CB8AC3E}">
        <p14:creationId xmlns:p14="http://schemas.microsoft.com/office/powerpoint/2010/main" val="2801745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sz="1200" baseline="0" dirty="0" smtClean="0">
              <a:solidFill>
                <a:schemeClr val="tx1">
                  <a:lumMod val="65000"/>
                  <a:lumOff val="35000"/>
                </a:schemeClr>
              </a:solidFill>
            </a:endParaRPr>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4</a:t>
            </a:fld>
            <a:endParaRPr lang="fr-CA"/>
          </a:p>
        </p:txBody>
      </p:sp>
    </p:spTree>
    <p:extLst>
      <p:ext uri="{BB962C8B-B14F-4D97-AF65-F5344CB8AC3E}">
        <p14:creationId xmlns:p14="http://schemas.microsoft.com/office/powerpoint/2010/main" val="2978748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fr-CA" sz="1200" b="1" dirty="0" smtClean="0">
              <a:solidFill>
                <a:schemeClr val="accent1"/>
              </a:solidFill>
            </a:endParaRPr>
          </a:p>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5</a:t>
            </a:fld>
            <a:endParaRPr lang="fr-CA"/>
          </a:p>
        </p:txBody>
      </p:sp>
    </p:spTree>
    <p:extLst>
      <p:ext uri="{BB962C8B-B14F-4D97-AF65-F5344CB8AC3E}">
        <p14:creationId xmlns:p14="http://schemas.microsoft.com/office/powerpoint/2010/main" val="22353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6</a:t>
            </a:fld>
            <a:endParaRPr lang="fr-CA"/>
          </a:p>
        </p:txBody>
      </p:sp>
    </p:spTree>
    <p:extLst>
      <p:ext uri="{BB962C8B-B14F-4D97-AF65-F5344CB8AC3E}">
        <p14:creationId xmlns:p14="http://schemas.microsoft.com/office/powerpoint/2010/main" val="649426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7</a:t>
            </a:fld>
            <a:endParaRPr lang="fr-CA"/>
          </a:p>
        </p:txBody>
      </p:sp>
    </p:spTree>
    <p:extLst>
      <p:ext uri="{BB962C8B-B14F-4D97-AF65-F5344CB8AC3E}">
        <p14:creationId xmlns:p14="http://schemas.microsoft.com/office/powerpoint/2010/main" val="4069672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8</a:t>
            </a:fld>
            <a:endParaRPr lang="fr-CA"/>
          </a:p>
        </p:txBody>
      </p:sp>
    </p:spTree>
    <p:extLst>
      <p:ext uri="{BB962C8B-B14F-4D97-AF65-F5344CB8AC3E}">
        <p14:creationId xmlns:p14="http://schemas.microsoft.com/office/powerpoint/2010/main" val="39344977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C991837B-3888-4E79-89AE-4DDE4A6B26E8}" type="slidenum">
              <a:rPr lang="fr-CA" smtClean="0"/>
              <a:t>9</a:t>
            </a:fld>
            <a:endParaRPr lang="fr-CA"/>
          </a:p>
        </p:txBody>
      </p:sp>
    </p:spTree>
    <p:extLst>
      <p:ext uri="{BB962C8B-B14F-4D97-AF65-F5344CB8AC3E}">
        <p14:creationId xmlns:p14="http://schemas.microsoft.com/office/powerpoint/2010/main" val="866799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Modifier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B61BEF0D-F0BB-DE4B-95CE-6DB70DBA9567}" type="datetimeFigureOut">
              <a:rPr lang="en-US" dirty="0"/>
              <a:pPr/>
              <a:t>12/16/2020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12/16/2020</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21836" y="1511166"/>
            <a:ext cx="8915400" cy="4958321"/>
          </a:xfrm>
        </p:spPr>
        <p:txBody>
          <a:bodyPr>
            <a:normAutofit fontScale="62500" lnSpcReduction="20000"/>
          </a:bodyPr>
          <a:lstStyle/>
          <a:p>
            <a:pPr marL="0" indent="0" algn="ctr">
              <a:buNone/>
            </a:pPr>
            <a:endParaRPr lang="fr-CA" sz="4800" dirty="0" smtClean="0">
              <a:solidFill>
                <a:schemeClr val="accent1"/>
              </a:solidFill>
              <a:latin typeface="Bahnschrift SemiLight" panose="020B0502040204020203" pitchFamily="34" charset="0"/>
            </a:endParaRPr>
          </a:p>
          <a:p>
            <a:pPr marL="0" indent="0" algn="ctr">
              <a:buNone/>
            </a:pPr>
            <a:endParaRPr lang="fr-CA" sz="4800" dirty="0">
              <a:solidFill>
                <a:schemeClr val="accent1"/>
              </a:solidFill>
              <a:latin typeface="Bahnschrift SemiLight" panose="020B0502040204020203" pitchFamily="34" charset="0"/>
            </a:endParaRPr>
          </a:p>
          <a:p>
            <a:pPr marL="0" indent="0" algn="ctr">
              <a:lnSpc>
                <a:spcPct val="120000"/>
              </a:lnSpc>
              <a:buNone/>
            </a:pPr>
            <a:r>
              <a:rPr lang="fr-CA" sz="7000" dirty="0" smtClean="0">
                <a:solidFill>
                  <a:schemeClr val="accent1"/>
                </a:solidFill>
                <a:latin typeface="Bahnschrift SemiLight" panose="020B0502040204020203" pitchFamily="34" charset="0"/>
              </a:rPr>
              <a:t>LE PROJET DE LOI N° 59 ET LES ATTAQUES EN MATIÈRE D’INDEMNISATION</a:t>
            </a:r>
          </a:p>
          <a:p>
            <a:pPr marL="0" indent="0" algn="ctr">
              <a:buNone/>
            </a:pPr>
            <a:endParaRPr lang="fr-CA" sz="4800" dirty="0">
              <a:solidFill>
                <a:schemeClr val="accent1"/>
              </a:solidFill>
              <a:latin typeface="Bahnschrift SemiLight" panose="020B0502040204020203" pitchFamily="34" charset="0"/>
            </a:endParaRPr>
          </a:p>
          <a:p>
            <a:pPr marL="0" indent="0" algn="ctr">
              <a:buNone/>
            </a:pPr>
            <a:endParaRPr lang="fr-CA" sz="4800" dirty="0" smtClean="0">
              <a:solidFill>
                <a:schemeClr val="accent1"/>
              </a:solidFill>
              <a:latin typeface="Bahnschrift SemiLight" panose="020B0502040204020203" pitchFamily="34" charset="0"/>
            </a:endParaRPr>
          </a:p>
          <a:p>
            <a:pPr marL="0" indent="0" algn="ctr">
              <a:buNone/>
            </a:pPr>
            <a:endParaRPr lang="fr-CA" sz="4800" dirty="0" smtClean="0">
              <a:solidFill>
                <a:schemeClr val="accent1"/>
              </a:solidFill>
              <a:latin typeface="Bahnschrift SemiLight" panose="020B0502040204020203" pitchFamily="34" charset="0"/>
            </a:endParaRPr>
          </a:p>
          <a:p>
            <a:pPr marL="0" indent="0" algn="ctr">
              <a:buNone/>
            </a:pPr>
            <a:r>
              <a:rPr lang="fr-CA" b="1" dirty="0" smtClean="0">
                <a:solidFill>
                  <a:schemeClr val="accent4">
                    <a:lumMod val="75000"/>
                  </a:schemeClr>
                </a:solidFill>
                <a:latin typeface="Bahnschrift SemiLight" panose="020B0502040204020203" pitchFamily="34" charset="0"/>
              </a:rPr>
              <a:t>ATTAAT</a:t>
            </a:r>
            <a:r>
              <a:rPr lang="fr-CA" dirty="0" smtClean="0">
                <a:solidFill>
                  <a:schemeClr val="accent4">
                    <a:lumMod val="75000"/>
                  </a:schemeClr>
                </a:solidFill>
                <a:latin typeface="Bahnschrift SemiLight" panose="020B0502040204020203" pitchFamily="34" charset="0"/>
              </a:rPr>
              <a:t>- WEBINAIRE-7 DÉCEMBRE 2020</a:t>
            </a:r>
            <a:endParaRPr lang="fr-CA" sz="1600" dirty="0">
              <a:solidFill>
                <a:schemeClr val="accent4">
                  <a:lumMod val="75000"/>
                </a:schemeClr>
              </a:solidFill>
              <a:latin typeface="Bahnschrift SemiLight" panose="020B0502040204020203" pitchFamily="34" charset="0"/>
            </a:endParaRPr>
          </a:p>
        </p:txBody>
      </p:sp>
      <p:pic>
        <p:nvPicPr>
          <p:cNvPr id="4" name="Image 3" descr="attaat-COMPLET.jpg"/>
          <p:cNvPicPr/>
          <p:nvPr/>
        </p:nvPicPr>
        <p:blipFill>
          <a:blip r:embed="rId3" cstate="print"/>
          <a:srcRect/>
          <a:stretch>
            <a:fillRect/>
          </a:stretch>
        </p:blipFill>
        <p:spPr bwMode="auto">
          <a:xfrm>
            <a:off x="1755265" y="640163"/>
            <a:ext cx="4972793" cy="871003"/>
          </a:xfrm>
          <a:prstGeom prst="rect">
            <a:avLst/>
          </a:prstGeom>
          <a:noFill/>
        </p:spPr>
      </p:pic>
    </p:spTree>
    <p:extLst>
      <p:ext uri="{BB962C8B-B14F-4D97-AF65-F5344CB8AC3E}">
        <p14:creationId xmlns:p14="http://schemas.microsoft.com/office/powerpoint/2010/main" val="22816735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89212" y="381514"/>
            <a:ext cx="8911687" cy="1280890"/>
          </a:xfrm>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CRITÉRE D’ADMISSIBILITÉ POUR L’ATTEINTE AUDITIVE (SEUILS)</a:t>
            </a:r>
            <a:endParaRPr lang="fr-CA" dirty="0"/>
          </a:p>
        </p:txBody>
      </p:sp>
      <p:sp>
        <p:nvSpPr>
          <p:cNvPr id="3" name="Espace réservé du contenu 2"/>
          <p:cNvSpPr>
            <a:spLocks noGrp="1"/>
          </p:cNvSpPr>
          <p:nvPr>
            <p:ph idx="1"/>
          </p:nvPr>
        </p:nvSpPr>
        <p:spPr>
          <a:xfrm>
            <a:off x="2589212" y="1838131"/>
            <a:ext cx="8915400" cy="4073091"/>
          </a:xfrm>
        </p:spPr>
        <p:txBody>
          <a:bodyPr/>
          <a:lstStyle/>
          <a:p>
            <a:pPr marL="0" indent="0">
              <a:buNone/>
            </a:pPr>
            <a:r>
              <a:rPr lang="fr-CA" u="sng" dirty="0" smtClean="0">
                <a:solidFill>
                  <a:schemeClr val="accent1"/>
                </a:solidFill>
              </a:rPr>
              <a:t>SEUILS À RESPECTER:</a:t>
            </a:r>
          </a:p>
          <a:p>
            <a:r>
              <a:rPr lang="fr-CA" dirty="0" smtClean="0"/>
              <a:t>L’admissibilité de la réclamation d’un travailleur atteint d’une MP dont le diagnostic est une atteinte auditive causée par le bruit est conditionnelle à la démonstration d’une perte auditive neurosensorielle causée par le bruit </a:t>
            </a:r>
            <a:r>
              <a:rPr lang="fr-CA" b="1" dirty="0" smtClean="0">
                <a:solidFill>
                  <a:schemeClr val="accent1"/>
                </a:solidFill>
              </a:rPr>
              <a:t>de plus de 22,5 décibels</a:t>
            </a:r>
            <a:r>
              <a:rPr lang="fr-CA" dirty="0" smtClean="0"/>
              <a:t>, c’est-à-dire la moyenne de 500, 1000, 2000 et 4000 HZ, dans chacune des oreilles.</a:t>
            </a:r>
          </a:p>
          <a:p>
            <a:endParaRPr lang="fr-CA" dirty="0"/>
          </a:p>
          <a:p>
            <a:r>
              <a:rPr lang="fr-CA" dirty="0" smtClean="0"/>
              <a:t>Le projet de loi 59 exclut complètement les personnes ayant une perte auditive </a:t>
            </a:r>
            <a:r>
              <a:rPr lang="fr-CA" b="1" dirty="0" smtClean="0">
                <a:solidFill>
                  <a:schemeClr val="accent1"/>
                </a:solidFill>
              </a:rPr>
              <a:t>de 22,5 décibels et moins</a:t>
            </a:r>
            <a:r>
              <a:rPr lang="fr-CA" dirty="0" smtClean="0"/>
              <a:t>(Une première depuis 1979). Donc, aucune admissibilité en deçà de 30dB.</a:t>
            </a:r>
          </a:p>
          <a:p>
            <a:r>
              <a:rPr lang="fr-CA" dirty="0" smtClean="0"/>
              <a:t>Ce qui veut dire que pour les personnes atteignant 22,5 dB, la réclamation serait refusée et le droit à un appareil auditif serait refusé.</a:t>
            </a:r>
          </a:p>
        </p:txBody>
      </p:sp>
      <p:sp>
        <p:nvSpPr>
          <p:cNvPr id="4" name="Titre 1"/>
          <p:cNvSpPr txBox="1">
            <a:spLocks/>
          </p:cNvSpPr>
          <p:nvPr/>
        </p:nvSpPr>
        <p:spPr>
          <a:xfrm>
            <a:off x="2589212" y="362852"/>
            <a:ext cx="8911687"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CA" smtClean="0">
                <a:solidFill>
                  <a:schemeClr val="accent4">
                    <a:lumMod val="75000"/>
                  </a:schemeClr>
                </a:solidFill>
                <a:latin typeface="Bahnschrift SemiLight SemiConde" panose="020B0502040204020203" pitchFamily="34" charset="0"/>
              </a:rPr>
              <a:t>CRITÉRE D’ADMISSIBILITÉ POUR L’ATTEINTE AUDITIVE (SEUILS)</a:t>
            </a:r>
            <a:endParaRPr lang="fr-CA" dirty="0"/>
          </a:p>
        </p:txBody>
      </p:sp>
    </p:spTree>
    <p:extLst>
      <p:ext uri="{BB962C8B-B14F-4D97-AF65-F5344CB8AC3E}">
        <p14:creationId xmlns:p14="http://schemas.microsoft.com/office/powerpoint/2010/main" val="22810366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lnSpcReduction="10000"/>
          </a:bodyPr>
          <a:lstStyle/>
          <a:p>
            <a:pPr marL="0" indent="0">
              <a:buNone/>
            </a:pPr>
            <a:r>
              <a:rPr lang="fr-CA" u="sng" dirty="0" smtClean="0">
                <a:solidFill>
                  <a:schemeClr val="accent1"/>
                </a:solidFill>
              </a:rPr>
              <a:t>CONDITIONS </a:t>
            </a:r>
            <a:r>
              <a:rPr lang="fr-CA" u="sng" dirty="0">
                <a:solidFill>
                  <a:schemeClr val="accent1"/>
                </a:solidFill>
              </a:rPr>
              <a:t>À RESPECTER:</a:t>
            </a:r>
          </a:p>
          <a:p>
            <a:r>
              <a:rPr lang="fr-CA" dirty="0" smtClean="0"/>
              <a:t>La loi actuelle protège tout travailleur qui s’expose à un travail impliquant une exposition à un bruit excessif.</a:t>
            </a:r>
          </a:p>
          <a:p>
            <a:pPr marL="0" indent="0">
              <a:buNone/>
            </a:pPr>
            <a:endParaRPr lang="fr-CA" dirty="0" smtClean="0"/>
          </a:p>
          <a:p>
            <a:r>
              <a:rPr lang="fr-CA" dirty="0" smtClean="0"/>
              <a:t>Même en ayant </a:t>
            </a:r>
            <a:r>
              <a:rPr lang="fr-CA" dirty="0"/>
              <a:t>répondu </a:t>
            </a:r>
            <a:r>
              <a:rPr lang="fr-CA" b="1" dirty="0">
                <a:solidFill>
                  <a:schemeClr val="accent1"/>
                </a:solidFill>
              </a:rPr>
              <a:t>au seuil</a:t>
            </a:r>
            <a:r>
              <a:rPr lang="fr-CA" dirty="0"/>
              <a:t> </a:t>
            </a:r>
            <a:r>
              <a:rPr lang="fr-CA" b="1" dirty="0">
                <a:solidFill>
                  <a:schemeClr val="accent1"/>
                </a:solidFill>
              </a:rPr>
              <a:t>de plus de 22,5 </a:t>
            </a:r>
            <a:r>
              <a:rPr lang="fr-CA" b="1" dirty="0" smtClean="0">
                <a:solidFill>
                  <a:schemeClr val="accent1"/>
                </a:solidFill>
              </a:rPr>
              <a:t>décibels d’atteinte</a:t>
            </a:r>
            <a:r>
              <a:rPr lang="fr-CA" dirty="0" smtClean="0"/>
              <a:t>; le projet de loi 59 rend encore plus difficile la reconnaissance des surdités en mettant ces </a:t>
            </a:r>
            <a:r>
              <a:rPr lang="fr-CA" b="1" dirty="0" smtClean="0">
                <a:solidFill>
                  <a:schemeClr val="accent1"/>
                </a:solidFill>
              </a:rPr>
              <a:t>trois conditions</a:t>
            </a:r>
            <a:r>
              <a:rPr lang="fr-CA" dirty="0" smtClean="0"/>
              <a:t>:</a:t>
            </a:r>
          </a:p>
          <a:p>
            <a:pPr marL="0" indent="0">
              <a:buNone/>
            </a:pPr>
            <a:r>
              <a:rPr lang="fr-CA" dirty="0" smtClean="0"/>
              <a:t>- Il faut avoir exercé un travail impliquant une exposition de bruit quotidien  de </a:t>
            </a:r>
            <a:r>
              <a:rPr lang="fr-CA" b="1" dirty="0" smtClean="0">
                <a:solidFill>
                  <a:schemeClr val="accent1"/>
                </a:solidFill>
              </a:rPr>
              <a:t>plus de 85 dB</a:t>
            </a:r>
            <a:r>
              <a:rPr lang="fr-CA" dirty="0" smtClean="0"/>
              <a:t>;</a:t>
            </a:r>
          </a:p>
          <a:p>
            <a:pPr marL="0" indent="0">
              <a:buNone/>
            </a:pPr>
            <a:r>
              <a:rPr lang="fr-CA" dirty="0" smtClean="0"/>
              <a:t>- pendant </a:t>
            </a:r>
            <a:r>
              <a:rPr lang="fr-CA" b="1" dirty="0" smtClean="0">
                <a:solidFill>
                  <a:schemeClr val="accent1"/>
                </a:solidFill>
              </a:rPr>
              <a:t>8 heures par jour</a:t>
            </a:r>
            <a:r>
              <a:rPr lang="fr-CA" dirty="0" smtClean="0"/>
              <a:t>;</a:t>
            </a:r>
          </a:p>
          <a:p>
            <a:pPr marL="0" indent="0">
              <a:buNone/>
            </a:pPr>
            <a:r>
              <a:rPr lang="fr-CA" dirty="0" smtClean="0"/>
              <a:t>- pour un minimum de </a:t>
            </a:r>
            <a:r>
              <a:rPr lang="fr-CA" b="1" dirty="0" smtClean="0">
                <a:solidFill>
                  <a:schemeClr val="accent1"/>
                </a:solidFill>
              </a:rPr>
              <a:t>2 ans</a:t>
            </a:r>
            <a:r>
              <a:rPr lang="fr-CA" dirty="0" smtClean="0"/>
              <a:t>.</a:t>
            </a:r>
          </a:p>
          <a:p>
            <a:pPr marL="0" indent="0">
              <a:buNone/>
            </a:pPr>
            <a:endParaRPr lang="fr-CA" dirty="0" smtClean="0"/>
          </a:p>
        </p:txBody>
      </p:sp>
      <p:sp>
        <p:nvSpPr>
          <p:cNvPr id="4" name="Titre 1"/>
          <p:cNvSpPr>
            <a:spLocks noGrp="1"/>
          </p:cNvSpPr>
          <p:nvPr>
            <p:ph type="title"/>
          </p:nvPr>
        </p:nvSpPr>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CRITÉRE D’ADMISSIBILITÉ POUR L’ATTEINTE AUDITIVE (CONDITIONS)</a:t>
            </a:r>
            <a:endParaRPr lang="fr-CA" dirty="0"/>
          </a:p>
        </p:txBody>
      </p:sp>
    </p:spTree>
    <p:extLst>
      <p:ext uri="{BB962C8B-B14F-4D97-AF65-F5344CB8AC3E}">
        <p14:creationId xmlns:p14="http://schemas.microsoft.com/office/powerpoint/2010/main" val="2602812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92925" y="624110"/>
            <a:ext cx="8911687" cy="1848502"/>
          </a:xfrm>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CRITÉRE D’ADMISSIBILITÉ POUR LES TROUBLES MUSCULO-SQUELETTIQUES</a:t>
            </a:r>
            <a:br>
              <a:rPr lang="fr-CA" dirty="0" smtClean="0">
                <a:solidFill>
                  <a:schemeClr val="accent4">
                    <a:lumMod val="75000"/>
                  </a:schemeClr>
                </a:solidFill>
                <a:latin typeface="Bahnschrift SemiLight SemiConde" panose="020B0502040204020203" pitchFamily="34" charset="0"/>
              </a:rPr>
            </a:br>
            <a:r>
              <a:rPr lang="fr-CA" dirty="0" smtClean="0">
                <a:solidFill>
                  <a:schemeClr val="accent4">
                    <a:lumMod val="75000"/>
                  </a:schemeClr>
                </a:solidFill>
                <a:latin typeface="Bahnschrift SemiLight SemiConde" panose="020B0502040204020203" pitchFamily="34" charset="0"/>
              </a:rPr>
              <a:t>IMPLIQUANT LA RÉPÉTITION</a:t>
            </a:r>
            <a:endParaRPr lang="fr-CA" dirty="0"/>
          </a:p>
        </p:txBody>
      </p:sp>
      <p:sp>
        <p:nvSpPr>
          <p:cNvPr id="6" name="Espace réservé du contenu 5"/>
          <p:cNvSpPr>
            <a:spLocks noGrp="1"/>
          </p:cNvSpPr>
          <p:nvPr>
            <p:ph idx="1"/>
          </p:nvPr>
        </p:nvSpPr>
        <p:spPr>
          <a:xfrm>
            <a:off x="2589212" y="2665445"/>
            <a:ext cx="8915400" cy="3777622"/>
          </a:xfrm>
        </p:spPr>
        <p:txBody>
          <a:bodyPr/>
          <a:lstStyle/>
          <a:p>
            <a:pPr marL="0" indent="0">
              <a:buNone/>
            </a:pPr>
            <a:r>
              <a:rPr lang="fr-CA" u="sng" dirty="0">
                <a:solidFill>
                  <a:schemeClr val="accent1"/>
                </a:solidFill>
              </a:rPr>
              <a:t>CONDITIONS À RESPECTER</a:t>
            </a:r>
            <a:r>
              <a:rPr lang="fr-CA" u="sng" dirty="0" smtClean="0">
                <a:solidFill>
                  <a:schemeClr val="accent1"/>
                </a:solidFill>
              </a:rPr>
              <a:t>:</a:t>
            </a:r>
            <a:endParaRPr lang="fr-CA" dirty="0" smtClean="0"/>
          </a:p>
          <a:p>
            <a:r>
              <a:rPr lang="fr-CA" dirty="0" smtClean="0"/>
              <a:t>La loi actuelle protège tout travailleur qui </a:t>
            </a:r>
            <a:r>
              <a:rPr lang="fr-CA" dirty="0"/>
              <a:t>s’expose à </a:t>
            </a:r>
            <a:r>
              <a:rPr lang="fr-CA" dirty="0" smtClean="0"/>
              <a:t>un travail </a:t>
            </a:r>
            <a:r>
              <a:rPr lang="fr-CA" dirty="0"/>
              <a:t>impliquant des répétitions de mouvements ou de pressions sur des périodes de temps prolongées; (exemple de tendinites, bursite, etc…).</a:t>
            </a:r>
          </a:p>
          <a:p>
            <a:endParaRPr lang="fr-CA" dirty="0" smtClean="0"/>
          </a:p>
          <a:p>
            <a:r>
              <a:rPr lang="fr-CA" dirty="0" smtClean="0"/>
              <a:t>Le projet de loi vient ajouter </a:t>
            </a:r>
            <a:r>
              <a:rPr lang="fr-CA" dirty="0"/>
              <a:t>une condition de </a:t>
            </a:r>
            <a:r>
              <a:rPr lang="fr-CA" b="1" dirty="0">
                <a:solidFill>
                  <a:schemeClr val="accent1"/>
                </a:solidFill>
              </a:rPr>
              <a:t>50% du temps travaillé </a:t>
            </a:r>
            <a:r>
              <a:rPr lang="fr-CA" dirty="0"/>
              <a:t>consiste à répéter exactement le même mouvement ou la même séquence de </a:t>
            </a:r>
            <a:r>
              <a:rPr lang="fr-CA" dirty="0" smtClean="0"/>
              <a:t>mouvements pour avoir droit à la présomption et ainsi à l’indemnisation.</a:t>
            </a:r>
            <a:endParaRPr lang="fr-CA" dirty="0">
              <a:solidFill>
                <a:schemeClr val="accent1"/>
              </a:solidFill>
            </a:endParaRPr>
          </a:p>
          <a:p>
            <a:endParaRPr lang="fr-CA" dirty="0" smtClean="0"/>
          </a:p>
          <a:p>
            <a:endParaRPr lang="fr-CA" dirty="0"/>
          </a:p>
        </p:txBody>
      </p:sp>
    </p:spTree>
    <p:extLst>
      <p:ext uri="{BB962C8B-B14F-4D97-AF65-F5344CB8AC3E}">
        <p14:creationId xmlns:p14="http://schemas.microsoft.com/office/powerpoint/2010/main" val="3675531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dirty="0">
                <a:solidFill>
                  <a:schemeClr val="accent4">
                    <a:lumMod val="75000"/>
                  </a:schemeClr>
                </a:solidFill>
                <a:latin typeface="Bahnschrift SemiLight SemiConde" panose="020B0502040204020203" pitchFamily="34" charset="0"/>
              </a:rPr>
              <a:t>CRITÉRE D’ADMISSIBILITÉ POUR </a:t>
            </a:r>
            <a:r>
              <a:rPr lang="fr-CA" dirty="0" smtClean="0">
                <a:solidFill>
                  <a:schemeClr val="accent4">
                    <a:lumMod val="75000"/>
                  </a:schemeClr>
                </a:solidFill>
                <a:latin typeface="Bahnschrift SemiLight SemiConde" panose="020B0502040204020203" pitchFamily="34" charset="0"/>
              </a:rPr>
              <a:t>LES PRODUITS OU SUBSTANCE TOXIQUE</a:t>
            </a:r>
            <a:endParaRPr lang="fr-CA" dirty="0"/>
          </a:p>
        </p:txBody>
      </p:sp>
      <p:sp>
        <p:nvSpPr>
          <p:cNvPr id="4" name="Espace réservé du contenu 5"/>
          <p:cNvSpPr>
            <a:spLocks noGrp="1"/>
          </p:cNvSpPr>
          <p:nvPr>
            <p:ph idx="1"/>
          </p:nvPr>
        </p:nvSpPr>
        <p:spPr/>
        <p:txBody>
          <a:bodyPr/>
          <a:lstStyle/>
          <a:p>
            <a:pPr marL="0" indent="0">
              <a:buNone/>
            </a:pPr>
            <a:r>
              <a:rPr lang="fr-CA" u="sng" dirty="0">
                <a:solidFill>
                  <a:schemeClr val="accent1"/>
                </a:solidFill>
              </a:rPr>
              <a:t>CONDITIONS À RESPECTER</a:t>
            </a:r>
            <a:r>
              <a:rPr lang="fr-CA" u="sng" dirty="0" smtClean="0">
                <a:solidFill>
                  <a:schemeClr val="accent1"/>
                </a:solidFill>
              </a:rPr>
              <a:t>:</a:t>
            </a:r>
            <a:endParaRPr lang="fr-CA" dirty="0" smtClean="0"/>
          </a:p>
          <a:p>
            <a:r>
              <a:rPr lang="fr-CA" dirty="0" smtClean="0"/>
              <a:t>La loi actuelle protège tout travailleur qui manipule, utilise ou s’expose à toute intoxication par les métaux lourds ou de toute autre substance organique ou inorganique</a:t>
            </a:r>
            <a:endParaRPr lang="fr-CA" dirty="0"/>
          </a:p>
          <a:p>
            <a:endParaRPr lang="fr-CA" dirty="0" smtClean="0"/>
          </a:p>
          <a:p>
            <a:r>
              <a:rPr lang="fr-CA" dirty="0" smtClean="0"/>
              <a:t>Le projet de loi vient ajouter </a:t>
            </a:r>
            <a:r>
              <a:rPr lang="fr-CA" dirty="0"/>
              <a:t>une condition </a:t>
            </a:r>
            <a:r>
              <a:rPr lang="fr-CA" dirty="0" smtClean="0"/>
              <a:t>à respecter celle </a:t>
            </a:r>
            <a:r>
              <a:rPr lang="fr-CA" b="1" dirty="0" smtClean="0">
                <a:solidFill>
                  <a:schemeClr val="accent1"/>
                </a:solidFill>
              </a:rPr>
              <a:t>d’une valeur égale ou supérieure à 700 ug/L </a:t>
            </a:r>
            <a:r>
              <a:rPr lang="fr-CA" dirty="0" smtClean="0"/>
              <a:t>lors d’un travail impliquant l’utilisation ou la manipulation d’un métaux comme le plomb.</a:t>
            </a:r>
            <a:endParaRPr lang="fr-CA" dirty="0"/>
          </a:p>
        </p:txBody>
      </p:sp>
    </p:spTree>
    <p:extLst>
      <p:ext uri="{BB962C8B-B14F-4D97-AF65-F5344CB8AC3E}">
        <p14:creationId xmlns:p14="http://schemas.microsoft.com/office/powerpoint/2010/main" val="41445206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idx="1"/>
          </p:nvPr>
        </p:nvSpPr>
        <p:spPr>
          <a:xfrm>
            <a:off x="2533650" y="1098550"/>
            <a:ext cx="8915400" cy="5162550"/>
          </a:xfrm>
        </p:spPr>
        <p:txBody>
          <a:bodyPr/>
          <a:lstStyle/>
          <a:p>
            <a:endParaRPr lang="fr-CA" dirty="0" smtClean="0"/>
          </a:p>
          <a:p>
            <a:endParaRPr lang="fr-CA" dirty="0"/>
          </a:p>
        </p:txBody>
      </p:sp>
      <p:sp>
        <p:nvSpPr>
          <p:cNvPr id="5" name="Titre 1"/>
          <p:cNvSpPr txBox="1">
            <a:spLocks/>
          </p:cNvSpPr>
          <p:nvPr/>
        </p:nvSpPr>
        <p:spPr>
          <a:xfrm>
            <a:off x="2300288" y="1498600"/>
            <a:ext cx="8915400" cy="3778250"/>
          </a:xfrm>
          <a:prstGeom prst="rect">
            <a:avLst/>
          </a:prstGeom>
        </p:spPr>
        <p:txBody>
          <a:bodyPr vert="horz" lIns="91440" tIns="45720" rIns="91440" bIns="45720" rtlCol="0" anchor="b">
            <a:normAutofit fontScale="92500"/>
          </a:bodyPr>
          <a:lstStyle>
            <a:lvl1pPr marL="342900" indent="-342900" algn="l" defTabSz="457200" rtl="0" eaLnBrk="1" latinLnBrk="0" hangingPunct="1">
              <a:spcBef>
                <a:spcPct val="0"/>
              </a:spcBef>
              <a:spcAft>
                <a:spcPts val="0"/>
              </a:spcAft>
              <a:buClr>
                <a:schemeClr val="accent1"/>
              </a:buClr>
              <a:buFont typeface="Wingdings 3" charset="2"/>
              <a:buNone/>
              <a:defRPr sz="5400" kern="1200">
                <a:solidFill>
                  <a:schemeClr val="tx1">
                    <a:lumMod val="85000"/>
                    <a:lumOff val="15000"/>
                  </a:schemeClr>
                </a:solidFill>
                <a:latin typeface="+mj-lt"/>
                <a:ea typeface="+mj-ea"/>
                <a:cs typeface="+mj-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2"/>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2"/>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9pPr>
          </a:lstStyle>
          <a:p>
            <a:pPr algn="ctr"/>
            <a:r>
              <a:rPr lang="fr-CA" sz="8000" dirty="0" smtClean="0">
                <a:solidFill>
                  <a:schemeClr val="accent1"/>
                </a:solidFill>
                <a:latin typeface="Bahnschrift SemiLight SemiConde" panose="020B0502040204020203" pitchFamily="34" charset="0"/>
              </a:rPr>
              <a:t>LA RÉADAPTATION PHYSIQUE, SOCIALE ET PROFESSIONNELLE</a:t>
            </a:r>
            <a:endParaRPr lang="fr-CA" sz="8000" dirty="0">
              <a:solidFill>
                <a:schemeClr val="accent1"/>
              </a:solidFill>
              <a:latin typeface="Bahnschrift SemiLight SemiConde" panose="020B0502040204020203" pitchFamily="34" charset="0"/>
            </a:endParaRPr>
          </a:p>
        </p:txBody>
      </p:sp>
    </p:spTree>
    <p:extLst>
      <p:ext uri="{BB962C8B-B14F-4D97-AF65-F5344CB8AC3E}">
        <p14:creationId xmlns:p14="http://schemas.microsoft.com/office/powerpoint/2010/main" val="148724348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2133600"/>
            <a:ext cx="8915400" cy="4247745"/>
          </a:xfrm>
        </p:spPr>
        <p:txBody>
          <a:bodyPr>
            <a:normAutofit lnSpcReduction="10000"/>
          </a:bodyPr>
          <a:lstStyle/>
          <a:p>
            <a:pPr marL="0" indent="0">
              <a:buNone/>
            </a:pPr>
            <a:r>
              <a:rPr lang="fr-CA" u="sng" dirty="0">
                <a:solidFill>
                  <a:schemeClr val="accent1"/>
                </a:solidFill>
              </a:rPr>
              <a:t>L’opinion du médecin traitant est </a:t>
            </a:r>
            <a:r>
              <a:rPr lang="fr-CA" u="sng" dirty="0" smtClean="0">
                <a:solidFill>
                  <a:schemeClr val="accent1"/>
                </a:solidFill>
              </a:rPr>
              <a:t>prédominant</a:t>
            </a:r>
            <a:endParaRPr lang="fr-CA" dirty="0" smtClean="0"/>
          </a:p>
          <a:p>
            <a:r>
              <a:rPr lang="fr-CA" dirty="0" smtClean="0"/>
              <a:t>Dans la loi actuelle par exemple, </a:t>
            </a:r>
            <a:r>
              <a:rPr lang="fr-CA" b="1" dirty="0" smtClean="0">
                <a:solidFill>
                  <a:schemeClr val="accent1"/>
                </a:solidFill>
              </a:rPr>
              <a:t>un employeur ne peut imposer un retour au travail avant la consolidation </a:t>
            </a:r>
            <a:r>
              <a:rPr lang="fr-CA" dirty="0" smtClean="0"/>
              <a:t>sans que le médecin traitant ne donne son accord (son accord du retour au travail ou son accord avec certaines conditions du retour au travail). </a:t>
            </a:r>
          </a:p>
          <a:p>
            <a:pPr marL="0" indent="0">
              <a:buNone/>
            </a:pPr>
            <a:r>
              <a:rPr lang="fr-CA" u="sng" dirty="0">
                <a:solidFill>
                  <a:schemeClr val="accent1"/>
                </a:solidFill>
              </a:rPr>
              <a:t>L’opinion du médecin traitant </a:t>
            </a:r>
            <a:r>
              <a:rPr lang="fr-CA" u="sng" dirty="0" smtClean="0">
                <a:solidFill>
                  <a:schemeClr val="accent1"/>
                </a:solidFill>
              </a:rPr>
              <a:t>n’est plus important</a:t>
            </a:r>
            <a:endParaRPr lang="fr-CA" dirty="0"/>
          </a:p>
          <a:p>
            <a:r>
              <a:rPr lang="fr-CA" dirty="0" smtClean="0"/>
              <a:t>Le projet de loi 59 </a:t>
            </a:r>
            <a:r>
              <a:rPr lang="fr-CA" b="1" dirty="0" smtClean="0">
                <a:solidFill>
                  <a:schemeClr val="accent1"/>
                </a:solidFill>
              </a:rPr>
              <a:t>imposera une réadaptation avant consolidation </a:t>
            </a:r>
            <a:r>
              <a:rPr lang="fr-CA" dirty="0" smtClean="0"/>
              <a:t>dans l’objectif de réintégrer les victimes dans le travail le plus rapidement possible même s’ils ne sont pas guéris ou consolidés.</a:t>
            </a:r>
          </a:p>
          <a:p>
            <a:pPr marL="0" indent="0">
              <a:buNone/>
            </a:pPr>
            <a:r>
              <a:rPr lang="fr-CA" dirty="0" smtClean="0"/>
              <a:t>La CNESST peut consulter le médecin mais pourra s’opposer et aller à l’encontre de l’avis du médecin et les décisions sont non contestables et donc sans aucune possibilité d’aller au tribunal. </a:t>
            </a:r>
          </a:p>
          <a:p>
            <a:pPr marL="0" indent="0">
              <a:buNone/>
            </a:pPr>
            <a:r>
              <a:rPr lang="fr-CA" dirty="0" smtClean="0"/>
              <a:t>Cela crée un pouvoir exceptionnel de retourner les victimes sans l’accord du médecin traitant sous peine de couper les indemnités. </a:t>
            </a:r>
            <a:endParaRPr lang="fr-CA" dirty="0"/>
          </a:p>
        </p:txBody>
      </p:sp>
      <p:sp>
        <p:nvSpPr>
          <p:cNvPr id="4" name="Titre 1"/>
          <p:cNvSpPr>
            <a:spLocks noGrp="1"/>
          </p:cNvSpPr>
          <p:nvPr>
            <p:ph type="title"/>
          </p:nvPr>
        </p:nvSpPr>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LA RÉADAPTATION AVANT CONSLIDATION (Une autre atteinte majeur)</a:t>
            </a:r>
            <a:endParaRPr lang="fr-CA" dirty="0"/>
          </a:p>
        </p:txBody>
      </p:sp>
    </p:spTree>
    <p:extLst>
      <p:ext uri="{BB962C8B-B14F-4D97-AF65-F5344CB8AC3E}">
        <p14:creationId xmlns:p14="http://schemas.microsoft.com/office/powerpoint/2010/main" val="368918815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1536971"/>
            <a:ext cx="8915400" cy="4552544"/>
          </a:xfrm>
        </p:spPr>
        <p:txBody>
          <a:bodyPr/>
          <a:lstStyle/>
          <a:p>
            <a:r>
              <a:rPr lang="fr-CA" dirty="0" smtClean="0"/>
              <a:t>La commission </a:t>
            </a:r>
            <a:r>
              <a:rPr lang="fr-CA" b="1" dirty="0" smtClean="0">
                <a:solidFill>
                  <a:schemeClr val="accent1"/>
                </a:solidFill>
              </a:rPr>
              <a:t>peut</a:t>
            </a:r>
            <a:r>
              <a:rPr lang="fr-CA" dirty="0" smtClean="0"/>
              <a:t>, dès qu’elle accepte une réclamation pour une lésion professionnelle et </a:t>
            </a:r>
            <a:r>
              <a:rPr lang="fr-CA" b="1" dirty="0" smtClean="0">
                <a:solidFill>
                  <a:schemeClr val="accent1"/>
                </a:solidFill>
              </a:rPr>
              <a:t>avant la consolidation de cette lésion,</a:t>
            </a:r>
            <a:r>
              <a:rPr lang="fr-CA" dirty="0"/>
              <a:t> </a:t>
            </a:r>
            <a:r>
              <a:rPr lang="fr-CA" dirty="0" smtClean="0"/>
              <a:t>imposer au travailleur des mesures de réadaptation adaptées ou non à sa condition.</a:t>
            </a:r>
          </a:p>
          <a:p>
            <a:r>
              <a:rPr lang="fr-CA" dirty="0" smtClean="0"/>
              <a:t>L’expression </a:t>
            </a:r>
            <a:r>
              <a:rPr lang="fr-CA" b="1" dirty="0" smtClean="0">
                <a:solidFill>
                  <a:schemeClr val="accent1"/>
                </a:solidFill>
              </a:rPr>
              <a:t>peut </a:t>
            </a:r>
            <a:r>
              <a:rPr lang="fr-CA" dirty="0" smtClean="0"/>
              <a:t>équivaut à une décision discrétionnaire</a:t>
            </a:r>
          </a:p>
          <a:p>
            <a:r>
              <a:rPr lang="fr-CA" dirty="0" smtClean="0"/>
              <a:t>Décision </a:t>
            </a:r>
            <a:r>
              <a:rPr lang="fr-CA" b="1" dirty="0" smtClean="0">
                <a:solidFill>
                  <a:schemeClr val="accent1"/>
                </a:solidFill>
              </a:rPr>
              <a:t>non contestable </a:t>
            </a:r>
            <a:r>
              <a:rPr lang="fr-CA" dirty="0" smtClean="0"/>
              <a:t>: la travailleuse ou le travailleur devront collaborer sous peine de couper leurs indemnités.</a:t>
            </a:r>
          </a:p>
          <a:p>
            <a:r>
              <a:rPr lang="fr-CA" dirty="0" smtClean="0"/>
              <a:t>L’accord du médecin est </a:t>
            </a:r>
            <a:r>
              <a:rPr lang="fr-CA" b="1" dirty="0" smtClean="0">
                <a:solidFill>
                  <a:schemeClr val="accent1"/>
                </a:solidFill>
              </a:rPr>
              <a:t>facultatif</a:t>
            </a:r>
            <a:r>
              <a:rPr lang="fr-CA" dirty="0"/>
              <a:t> : </a:t>
            </a:r>
            <a:r>
              <a:rPr lang="fr-CA" dirty="0" smtClean="0"/>
              <a:t>la CNESST peut consulter le médecin traitant</a:t>
            </a:r>
            <a:r>
              <a:rPr lang="fr-CA" b="1" dirty="0" smtClean="0">
                <a:solidFill>
                  <a:schemeClr val="accent1"/>
                </a:solidFill>
              </a:rPr>
              <a:t> </a:t>
            </a:r>
            <a:r>
              <a:rPr lang="fr-CA" dirty="0" smtClean="0"/>
              <a:t>mais la décision au final ne revient qu’à elle.</a:t>
            </a:r>
          </a:p>
          <a:p>
            <a:pPr marL="0" indent="0">
              <a:buNone/>
            </a:pPr>
            <a:r>
              <a:rPr lang="fr-CA" dirty="0" smtClean="0"/>
              <a:t>La CNESST pourra donc </a:t>
            </a:r>
            <a:r>
              <a:rPr lang="fr-CA" b="1" dirty="0" smtClean="0">
                <a:solidFill>
                  <a:schemeClr val="accent1"/>
                </a:solidFill>
              </a:rPr>
              <a:t>imposer un retour au travail sans l’accord  </a:t>
            </a:r>
            <a:r>
              <a:rPr lang="fr-CA" dirty="0" smtClean="0"/>
              <a:t>du médecin traitant et malgré son opposition.</a:t>
            </a:r>
          </a:p>
          <a:p>
            <a:pPr marL="0" indent="0">
              <a:buNone/>
            </a:pPr>
            <a:r>
              <a:rPr lang="fr-CA" b="1" dirty="0" smtClean="0">
                <a:solidFill>
                  <a:schemeClr val="accent1"/>
                </a:solidFill>
              </a:rPr>
              <a:t>Art,142 du projet de loi 59</a:t>
            </a:r>
          </a:p>
          <a:p>
            <a:pPr marL="0" indent="0">
              <a:buNone/>
            </a:pPr>
            <a:r>
              <a:rPr lang="fr-CA" dirty="0" smtClean="0"/>
              <a:t>Si on omet ou refuse de se prévaloir d’une mesure de réadaptation, la CNESST peut réduire ou suspendre le paiement d’une indemnité</a:t>
            </a:r>
            <a:endParaRPr lang="fr-CA" b="1" dirty="0" smtClean="0">
              <a:solidFill>
                <a:schemeClr val="accent1"/>
              </a:solidFill>
            </a:endParaRPr>
          </a:p>
          <a:p>
            <a:endParaRPr lang="fr-CA" b="1" dirty="0">
              <a:solidFill>
                <a:schemeClr val="accent1"/>
              </a:solidFill>
            </a:endParaRPr>
          </a:p>
        </p:txBody>
      </p:sp>
      <p:sp>
        <p:nvSpPr>
          <p:cNvPr id="4" name="Titre 1"/>
          <p:cNvSpPr>
            <a:spLocks noGrp="1"/>
          </p:cNvSpPr>
          <p:nvPr>
            <p:ph type="title"/>
          </p:nvPr>
        </p:nvSpPr>
        <p:spPr>
          <a:xfrm>
            <a:off x="1780163" y="624110"/>
            <a:ext cx="9724450" cy="650213"/>
          </a:xfrm>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 EN RÉSUMANT CETTE PARTIE DE RÉADAPTATION</a:t>
            </a:r>
            <a:endParaRPr lang="fr-CA" dirty="0"/>
          </a:p>
        </p:txBody>
      </p:sp>
    </p:spTree>
    <p:extLst>
      <p:ext uri="{BB962C8B-B14F-4D97-AF65-F5344CB8AC3E}">
        <p14:creationId xmlns:p14="http://schemas.microsoft.com/office/powerpoint/2010/main" val="19402638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1556426"/>
            <a:ext cx="8915400" cy="4354796"/>
          </a:xfrm>
        </p:spPr>
        <p:txBody>
          <a:bodyPr/>
          <a:lstStyle/>
          <a:p>
            <a:r>
              <a:rPr lang="fr-CA" dirty="0" smtClean="0"/>
              <a:t>La loi actuelle offre une réadaptation professionnelle aux victimes de lésions professionnelles pour réintégrer soit:</a:t>
            </a:r>
          </a:p>
          <a:p>
            <a:pPr>
              <a:buFontTx/>
              <a:buChar char="-"/>
            </a:pPr>
            <a:r>
              <a:rPr lang="fr-CA" dirty="0" smtClean="0"/>
              <a:t>Son emploi</a:t>
            </a:r>
          </a:p>
          <a:p>
            <a:pPr>
              <a:buFontTx/>
              <a:buChar char="-"/>
            </a:pPr>
            <a:r>
              <a:rPr lang="fr-CA" dirty="0" smtClean="0"/>
              <a:t>Un emploi équivalent</a:t>
            </a:r>
          </a:p>
          <a:p>
            <a:pPr>
              <a:buFontTx/>
              <a:buChar char="-"/>
            </a:pPr>
            <a:r>
              <a:rPr lang="fr-CA" dirty="0" smtClean="0"/>
              <a:t>Un emploi convenable</a:t>
            </a:r>
          </a:p>
          <a:p>
            <a:pPr marL="0" indent="0">
              <a:buNone/>
            </a:pPr>
            <a:r>
              <a:rPr lang="fr-CA" b="1" dirty="0" smtClean="0">
                <a:solidFill>
                  <a:schemeClr val="accent1"/>
                </a:solidFill>
              </a:rPr>
              <a:t>Le </a:t>
            </a:r>
            <a:r>
              <a:rPr lang="fr-CA" b="1" dirty="0">
                <a:solidFill>
                  <a:schemeClr val="accent1"/>
                </a:solidFill>
              </a:rPr>
              <a:t>projet de loi 59 </a:t>
            </a:r>
            <a:r>
              <a:rPr lang="fr-CA" dirty="0"/>
              <a:t>ajoute à la liste des programmes et services offerts deux mesures de réadaptation professionnelle </a:t>
            </a:r>
            <a:r>
              <a:rPr lang="fr-CA" dirty="0" smtClean="0"/>
              <a:t>limitatives:</a:t>
            </a:r>
          </a:p>
          <a:p>
            <a:pPr>
              <a:buFontTx/>
              <a:buChar char="-"/>
            </a:pPr>
            <a:r>
              <a:rPr lang="fr-CA" dirty="0" smtClean="0"/>
              <a:t>  9* Un retour progressif au travail et;</a:t>
            </a:r>
          </a:p>
          <a:p>
            <a:pPr>
              <a:buFontTx/>
              <a:buChar char="-"/>
            </a:pPr>
            <a:r>
              <a:rPr lang="fr-CA" dirty="0" smtClean="0"/>
              <a:t>10* D’autres mesures de réadaptation dans les cas et aux conditions prévus par règlement.</a:t>
            </a:r>
          </a:p>
          <a:p>
            <a:pPr marL="0" indent="0">
              <a:buNone/>
            </a:pPr>
            <a:endParaRPr lang="fr-CA" dirty="0"/>
          </a:p>
          <a:p>
            <a:pPr marL="0" indent="0">
              <a:buNone/>
            </a:pPr>
            <a:endParaRPr lang="fr-CA" dirty="0"/>
          </a:p>
        </p:txBody>
      </p:sp>
      <p:sp>
        <p:nvSpPr>
          <p:cNvPr id="4" name="Titre 1"/>
          <p:cNvSpPr>
            <a:spLocks noGrp="1"/>
          </p:cNvSpPr>
          <p:nvPr>
            <p:ph type="title"/>
          </p:nvPr>
        </p:nvSpPr>
        <p:spPr>
          <a:xfrm>
            <a:off x="2592925" y="624110"/>
            <a:ext cx="8911687" cy="844767"/>
          </a:xfrm>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LA RÉADAPTATION PROFESSIONNELLE</a:t>
            </a:r>
            <a:endParaRPr lang="fr-CA" dirty="0"/>
          </a:p>
        </p:txBody>
      </p:sp>
    </p:spTree>
    <p:extLst>
      <p:ext uri="{BB962C8B-B14F-4D97-AF65-F5344CB8AC3E}">
        <p14:creationId xmlns:p14="http://schemas.microsoft.com/office/powerpoint/2010/main" val="14955649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2091447"/>
            <a:ext cx="8915400" cy="3819775"/>
          </a:xfrm>
        </p:spPr>
        <p:txBody>
          <a:bodyPr/>
          <a:lstStyle/>
          <a:p>
            <a:r>
              <a:rPr lang="fr-CA" b="1" dirty="0">
                <a:solidFill>
                  <a:schemeClr val="accent1"/>
                </a:solidFill>
              </a:rPr>
              <a:t>La loi actuelle </a:t>
            </a:r>
            <a:r>
              <a:rPr lang="fr-CA" dirty="0" smtClean="0"/>
              <a:t>Permet d’aider la travailleuse ou le travailleur à surmonter les conséquences personnelles et sociales de sa lésion professionnelle.</a:t>
            </a:r>
          </a:p>
          <a:p>
            <a:pPr marL="0" indent="0">
              <a:buNone/>
            </a:pPr>
            <a:endParaRPr lang="fr-CA" dirty="0" smtClean="0"/>
          </a:p>
          <a:p>
            <a:r>
              <a:rPr lang="fr-CA" dirty="0" smtClean="0"/>
              <a:t>Avec </a:t>
            </a:r>
            <a:r>
              <a:rPr lang="fr-CA" b="1" dirty="0" smtClean="0">
                <a:solidFill>
                  <a:schemeClr val="accent1"/>
                </a:solidFill>
              </a:rPr>
              <a:t>le projet de loi 59, </a:t>
            </a:r>
            <a:r>
              <a:rPr lang="fr-CA" dirty="0" smtClean="0"/>
              <a:t>la liste d’un programme de réadaptation sociale devient elle aussi </a:t>
            </a:r>
            <a:r>
              <a:rPr lang="fr-CA" dirty="0" smtClean="0">
                <a:solidFill>
                  <a:schemeClr val="accent1"/>
                </a:solidFill>
              </a:rPr>
              <a:t>limitative</a:t>
            </a:r>
          </a:p>
          <a:p>
            <a:pPr marL="0" indent="0">
              <a:buNone/>
            </a:pPr>
            <a:endParaRPr lang="fr-CA" dirty="0" smtClean="0">
              <a:solidFill>
                <a:schemeClr val="accent1"/>
              </a:solidFill>
            </a:endParaRPr>
          </a:p>
          <a:p>
            <a:r>
              <a:rPr lang="fr-CA" dirty="0" smtClean="0"/>
              <a:t>On ajoute une mesure de réadaptation sociale: </a:t>
            </a:r>
          </a:p>
          <a:p>
            <a:pPr marL="0" indent="0">
              <a:buNone/>
            </a:pPr>
            <a:r>
              <a:rPr lang="fr-CA" b="1" dirty="0" smtClean="0">
                <a:solidFill>
                  <a:schemeClr val="accent1"/>
                </a:solidFill>
              </a:rPr>
              <a:t>- </a:t>
            </a:r>
            <a:r>
              <a:rPr lang="fr-CA" dirty="0"/>
              <a:t>6* </a:t>
            </a:r>
            <a:r>
              <a:rPr lang="fr-CA" dirty="0" smtClean="0"/>
              <a:t>d’autres mesures de réadaptation, dans les cas et aux conditions prévus par le règlement</a:t>
            </a:r>
            <a:endParaRPr lang="fr-CA" dirty="0"/>
          </a:p>
          <a:p>
            <a:pPr marL="0" indent="0">
              <a:buNone/>
            </a:pPr>
            <a:endParaRPr lang="fr-CA" b="1" dirty="0">
              <a:solidFill>
                <a:schemeClr val="accent1"/>
              </a:solidFill>
            </a:endParaRPr>
          </a:p>
          <a:p>
            <a:endParaRPr lang="fr-CA" dirty="0"/>
          </a:p>
        </p:txBody>
      </p:sp>
      <p:sp>
        <p:nvSpPr>
          <p:cNvPr id="4" name="Titre 1"/>
          <p:cNvSpPr>
            <a:spLocks noGrp="1"/>
          </p:cNvSpPr>
          <p:nvPr>
            <p:ph type="title"/>
          </p:nvPr>
        </p:nvSpPr>
        <p:spPr>
          <a:xfrm>
            <a:off x="2592925" y="624110"/>
            <a:ext cx="8911687" cy="1467337"/>
          </a:xfrm>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LA RÉADAPTATION SOCIALE</a:t>
            </a:r>
            <a:endParaRPr lang="fr-CA" dirty="0"/>
          </a:p>
        </p:txBody>
      </p:sp>
    </p:spTree>
    <p:extLst>
      <p:ext uri="{BB962C8B-B14F-4D97-AF65-F5344CB8AC3E}">
        <p14:creationId xmlns:p14="http://schemas.microsoft.com/office/powerpoint/2010/main" val="20851069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CA" b="1" dirty="0" smtClean="0">
                <a:solidFill>
                  <a:schemeClr val="accent1"/>
                </a:solidFill>
              </a:rPr>
              <a:t>La loi actuelle</a:t>
            </a:r>
            <a:r>
              <a:rPr lang="fr-CA" dirty="0" smtClean="0"/>
              <a:t> prévoit un processus de réparation des lésions professionnelles qu’on appelle la réadaptation physique (le droit aux soins  que requiert notre état de santé listés par règlement que le médecin pouvait nous offrir + </a:t>
            </a:r>
            <a:r>
              <a:rPr lang="fr-CA" u="sng" dirty="0" smtClean="0">
                <a:solidFill>
                  <a:schemeClr val="accent1"/>
                </a:solidFill>
              </a:rPr>
              <a:t>une panoplie d’autres traitements qui ne sont pas sur cette liste</a:t>
            </a:r>
            <a:r>
              <a:rPr lang="fr-CA" dirty="0" smtClean="0"/>
              <a:t>).</a:t>
            </a:r>
          </a:p>
          <a:p>
            <a:pPr marL="0" indent="0">
              <a:buNone/>
            </a:pPr>
            <a:endParaRPr lang="fr-CA" dirty="0"/>
          </a:p>
          <a:p>
            <a:r>
              <a:rPr lang="fr-CA" b="1" dirty="0" smtClean="0">
                <a:solidFill>
                  <a:schemeClr val="accent1"/>
                </a:solidFill>
              </a:rPr>
              <a:t>Le projet de loi 59</a:t>
            </a:r>
            <a:r>
              <a:rPr lang="fr-CA" dirty="0" smtClean="0"/>
              <a:t> vient tout simplement abolir la réadaptation physique (on va avoir juste le droit à la liste prévus par règlement </a:t>
            </a:r>
            <a:r>
              <a:rPr lang="fr-CA" u="sng" dirty="0" smtClean="0">
                <a:solidFill>
                  <a:schemeClr val="accent1"/>
                </a:solidFill>
              </a:rPr>
              <a:t>mais les autres traitements auxquels on avait droit n’y seront plus</a:t>
            </a:r>
            <a:r>
              <a:rPr lang="fr-CA" dirty="0" smtClean="0"/>
              <a:t>) </a:t>
            </a:r>
            <a:endParaRPr lang="fr-CA" dirty="0"/>
          </a:p>
        </p:txBody>
      </p:sp>
      <p:sp>
        <p:nvSpPr>
          <p:cNvPr id="4" name="Titre 1"/>
          <p:cNvSpPr>
            <a:spLocks noGrp="1"/>
          </p:cNvSpPr>
          <p:nvPr>
            <p:ph type="title"/>
          </p:nvPr>
        </p:nvSpPr>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LA RÉADAPTATION PHYSIQUE</a:t>
            </a:r>
            <a:endParaRPr lang="fr-CA" dirty="0"/>
          </a:p>
        </p:txBody>
      </p:sp>
    </p:spTree>
    <p:extLst>
      <p:ext uri="{BB962C8B-B14F-4D97-AF65-F5344CB8AC3E}">
        <p14:creationId xmlns:p14="http://schemas.microsoft.com/office/powerpoint/2010/main" val="16131001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title"/>
          </p:nvPr>
        </p:nvSpPr>
        <p:spPr>
          <a:xfrm>
            <a:off x="2602550" y="412354"/>
            <a:ext cx="8911687" cy="742677"/>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CA" dirty="0" smtClean="0">
                <a:solidFill>
                  <a:schemeClr val="accent4">
                    <a:lumMod val="75000"/>
                  </a:schemeClr>
                </a:solidFill>
                <a:latin typeface="Bahnschrift SemiLight SemiConde" panose="020B0502040204020203" pitchFamily="34" charset="0"/>
              </a:rPr>
              <a:t>MOT DE PRÉSENTATION</a:t>
            </a:r>
            <a:endParaRPr lang="fr-CA" dirty="0"/>
          </a:p>
        </p:txBody>
      </p:sp>
      <p:pic>
        <p:nvPicPr>
          <p:cNvPr id="5" name="Espace réservé du contenu 4" descr="attaat-COMPLET.jpg"/>
          <p:cNvPicPr>
            <a:picLocks noGrp="1"/>
          </p:cNvPicPr>
          <p:nvPr>
            <p:ph idx="1"/>
          </p:nvPr>
        </p:nvPicPr>
        <p:blipFill rotWithShape="1">
          <a:blip r:embed="rId3" cstate="print"/>
          <a:srcRect r="80451"/>
          <a:stretch/>
        </p:blipFill>
        <p:spPr bwMode="auto">
          <a:xfrm>
            <a:off x="9763483" y="2184934"/>
            <a:ext cx="2027464" cy="1306162"/>
          </a:xfrm>
          <a:prstGeom prst="rect">
            <a:avLst/>
          </a:prstGeom>
          <a:noFill/>
        </p:spPr>
      </p:pic>
      <p:sp>
        <p:nvSpPr>
          <p:cNvPr id="6" name="ZoneTexte 5"/>
          <p:cNvSpPr txBox="1"/>
          <p:nvPr/>
        </p:nvSpPr>
        <p:spPr>
          <a:xfrm>
            <a:off x="2069432" y="1407943"/>
            <a:ext cx="7113069" cy="646331"/>
          </a:xfrm>
          <a:prstGeom prst="rect">
            <a:avLst/>
          </a:prstGeom>
          <a:noFill/>
        </p:spPr>
        <p:txBody>
          <a:bodyPr wrap="square" rtlCol="0">
            <a:spAutoFit/>
          </a:bodyPr>
          <a:lstStyle/>
          <a:p>
            <a:pPr algn="ctr"/>
            <a:r>
              <a:rPr lang="fr-CA" b="1" dirty="0" smtClean="0">
                <a:solidFill>
                  <a:schemeClr val="accent1"/>
                </a:solidFill>
              </a:rPr>
              <a:t>L’Association des travailleuses et des travailleurs accidentés de l’Abitibi-Témiscamingue</a:t>
            </a:r>
            <a:endParaRPr lang="fr-CA" b="1" dirty="0">
              <a:solidFill>
                <a:schemeClr val="accent1"/>
              </a:solidFill>
            </a:endParaRPr>
          </a:p>
        </p:txBody>
      </p:sp>
      <p:sp>
        <p:nvSpPr>
          <p:cNvPr id="7" name="ZoneTexte 6"/>
          <p:cNvSpPr txBox="1"/>
          <p:nvPr/>
        </p:nvSpPr>
        <p:spPr>
          <a:xfrm>
            <a:off x="2069432" y="2395253"/>
            <a:ext cx="7526955" cy="3693319"/>
          </a:xfrm>
          <a:prstGeom prst="rect">
            <a:avLst/>
          </a:prstGeom>
          <a:noFill/>
        </p:spPr>
        <p:txBody>
          <a:bodyPr wrap="square" rtlCol="0">
            <a:spAutoFit/>
          </a:bodyPr>
          <a:lstStyle/>
          <a:p>
            <a:pPr marL="285750" indent="-285750">
              <a:buFontTx/>
              <a:buChar char="-"/>
            </a:pPr>
            <a:r>
              <a:rPr lang="fr-CA" dirty="0" smtClean="0">
                <a:solidFill>
                  <a:schemeClr val="tx1">
                    <a:lumMod val="65000"/>
                    <a:lumOff val="35000"/>
                  </a:schemeClr>
                </a:solidFill>
              </a:rPr>
              <a:t>Un organisme à but non lucratif, fondé en 2001;</a:t>
            </a:r>
          </a:p>
          <a:p>
            <a:endParaRPr lang="fr-CA" dirty="0" smtClean="0">
              <a:solidFill>
                <a:schemeClr val="tx1">
                  <a:lumMod val="65000"/>
                  <a:lumOff val="35000"/>
                </a:schemeClr>
              </a:solidFill>
            </a:endParaRPr>
          </a:p>
          <a:p>
            <a:pPr marL="285750" indent="-285750">
              <a:buFontTx/>
              <a:buChar char="-"/>
            </a:pPr>
            <a:r>
              <a:rPr lang="fr-CA" dirty="0" smtClean="0">
                <a:solidFill>
                  <a:schemeClr val="tx1">
                    <a:lumMod val="65000"/>
                    <a:lumOff val="35000"/>
                  </a:schemeClr>
                </a:solidFill>
              </a:rPr>
              <a:t>Regroupe des travailleuses et des travailleurs qui sont principalement non-syndiqués, victimes d’accidents et de maladies professionnelles;</a:t>
            </a:r>
          </a:p>
          <a:p>
            <a:endParaRPr lang="fr-CA" dirty="0" smtClean="0">
              <a:solidFill>
                <a:schemeClr val="tx1">
                  <a:lumMod val="65000"/>
                  <a:lumOff val="35000"/>
                </a:schemeClr>
              </a:solidFill>
            </a:endParaRPr>
          </a:p>
          <a:p>
            <a:pPr marL="285750" indent="-285750">
              <a:buFontTx/>
              <a:buChar char="-"/>
            </a:pPr>
            <a:r>
              <a:rPr lang="fr-CA" dirty="0" smtClean="0">
                <a:solidFill>
                  <a:schemeClr val="tx1">
                    <a:lumMod val="65000"/>
                    <a:lumOff val="35000"/>
                  </a:schemeClr>
                </a:solidFill>
              </a:rPr>
              <a:t>Soutient et aide les victimes des lésions professionnelles à défendre leurs droits face à la CNÉSST ou leur employeur à l’échelle locale et régionale;</a:t>
            </a:r>
          </a:p>
          <a:p>
            <a:pPr marL="285750" indent="-285750">
              <a:buFontTx/>
              <a:buChar char="-"/>
            </a:pPr>
            <a:endParaRPr lang="fr-CA" dirty="0" smtClean="0">
              <a:solidFill>
                <a:schemeClr val="tx1">
                  <a:lumMod val="65000"/>
                  <a:lumOff val="35000"/>
                </a:schemeClr>
              </a:solidFill>
            </a:endParaRPr>
          </a:p>
          <a:p>
            <a:pPr marL="285750" indent="-285750">
              <a:buFontTx/>
              <a:buChar char="-"/>
            </a:pPr>
            <a:r>
              <a:rPr lang="fr-CA" dirty="0" smtClean="0">
                <a:solidFill>
                  <a:schemeClr val="tx1">
                    <a:lumMod val="65000"/>
                    <a:lumOff val="35000"/>
                  </a:schemeClr>
                </a:solidFill>
              </a:rPr>
              <a:t>Revendique une juste compensation par une rente à vie, de toute atteinte permanente et un accès à deux paliers d’appel indépendants.</a:t>
            </a:r>
            <a:endParaRPr lang="fr-CA" dirty="0">
              <a:solidFill>
                <a:schemeClr val="tx1">
                  <a:lumMod val="65000"/>
                  <a:lumOff val="35000"/>
                </a:schemeClr>
              </a:solidFill>
            </a:endParaRPr>
          </a:p>
        </p:txBody>
      </p:sp>
    </p:spTree>
    <p:extLst>
      <p:ext uri="{BB962C8B-B14F-4D97-AF65-F5344CB8AC3E}">
        <p14:creationId xmlns:p14="http://schemas.microsoft.com/office/powerpoint/2010/main" val="260255756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noGrp="1"/>
          </p:cNvSpPr>
          <p:nvPr>
            <p:ph idx="1"/>
          </p:nvPr>
        </p:nvSpPr>
        <p:spPr>
          <a:xfrm>
            <a:off x="2384933" y="914399"/>
            <a:ext cx="8915400" cy="3832697"/>
          </a:xfrm>
          <a:prstGeom prst="rect">
            <a:avLst/>
          </a:prstGeom>
        </p:spPr>
        <p:txBody>
          <a:bodyPr vert="horz" lIns="91440" tIns="45720" rIns="91440" bIns="45720" rtlCol="0" anchor="b">
            <a:normAutofit/>
          </a:bodyPr>
          <a:lstStyle>
            <a:lvl1pPr marL="342900" indent="-342900" algn="l" defTabSz="457200" rtl="0" eaLnBrk="1" latinLnBrk="0" hangingPunct="1">
              <a:spcBef>
                <a:spcPct val="0"/>
              </a:spcBef>
              <a:spcAft>
                <a:spcPts val="0"/>
              </a:spcAft>
              <a:buClr>
                <a:schemeClr val="accent1"/>
              </a:buClr>
              <a:buFont typeface="Wingdings 3" charset="2"/>
              <a:buNone/>
              <a:defRPr sz="5400" kern="1200">
                <a:solidFill>
                  <a:schemeClr val="tx1">
                    <a:lumMod val="85000"/>
                    <a:lumOff val="15000"/>
                  </a:schemeClr>
                </a:solidFill>
                <a:latin typeface="+mj-lt"/>
                <a:ea typeface="+mj-ea"/>
                <a:cs typeface="+mj-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2"/>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2"/>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9pPr>
          </a:lstStyle>
          <a:p>
            <a:pPr algn="ctr"/>
            <a:r>
              <a:rPr lang="fr-CA" sz="8000" dirty="0" smtClean="0">
                <a:solidFill>
                  <a:schemeClr val="accent1"/>
                </a:solidFill>
                <a:latin typeface="Bahnschrift SemiLight SemiConde" panose="020B0502040204020203" pitchFamily="34" charset="0"/>
              </a:rPr>
              <a:t>LE RÔLE DU MÉDECIN TRAITANT ET DU </a:t>
            </a:r>
            <a:r>
              <a:rPr lang="fr-CA" sz="8000" dirty="0">
                <a:solidFill>
                  <a:schemeClr val="accent1"/>
                </a:solidFill>
                <a:latin typeface="Bahnschrift SemiLight SemiConde" panose="020B0502040204020203" pitchFamily="34" charset="0"/>
              </a:rPr>
              <a:t>BÉM </a:t>
            </a:r>
          </a:p>
        </p:txBody>
      </p:sp>
    </p:spTree>
    <p:extLst>
      <p:ext uri="{BB962C8B-B14F-4D97-AF65-F5344CB8AC3E}">
        <p14:creationId xmlns:p14="http://schemas.microsoft.com/office/powerpoint/2010/main" val="16642631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1498060"/>
            <a:ext cx="8915400" cy="4413162"/>
          </a:xfrm>
        </p:spPr>
        <p:txBody>
          <a:bodyPr/>
          <a:lstStyle/>
          <a:p>
            <a:r>
              <a:rPr lang="fr-CA" b="1" dirty="0" smtClean="0">
                <a:solidFill>
                  <a:schemeClr val="accent1"/>
                </a:solidFill>
              </a:rPr>
              <a:t>Dans la loi actuelle:</a:t>
            </a:r>
          </a:p>
          <a:p>
            <a:pPr marL="0" indent="0">
              <a:buNone/>
            </a:pPr>
            <a:r>
              <a:rPr lang="fr-CA" dirty="0" smtClean="0"/>
              <a:t>La CNESST est liée par les conclusions du médecin traitant en ce qui concerne</a:t>
            </a:r>
          </a:p>
          <a:p>
            <a:pPr marL="0" indent="0">
              <a:buNone/>
            </a:pPr>
            <a:endParaRPr lang="fr-CA" dirty="0"/>
          </a:p>
          <a:p>
            <a:pPr marL="0" indent="0">
              <a:buNone/>
            </a:pPr>
            <a:r>
              <a:rPr lang="fr-CA" dirty="0" smtClean="0"/>
              <a:t> - Le diagnostic</a:t>
            </a:r>
          </a:p>
          <a:p>
            <a:pPr marL="0" indent="0">
              <a:buNone/>
            </a:pPr>
            <a:r>
              <a:rPr lang="fr-CA" dirty="0" smtClean="0"/>
              <a:t> - La date et la période de consolidation</a:t>
            </a:r>
          </a:p>
          <a:p>
            <a:pPr marL="0" indent="0">
              <a:buNone/>
            </a:pPr>
            <a:r>
              <a:rPr lang="fr-CA" dirty="0"/>
              <a:t> </a:t>
            </a:r>
            <a:r>
              <a:rPr lang="fr-CA" dirty="0" smtClean="0"/>
              <a:t>- Les soins et les traitements</a:t>
            </a:r>
          </a:p>
          <a:p>
            <a:pPr marL="0" indent="0">
              <a:buNone/>
            </a:pPr>
            <a:r>
              <a:rPr lang="fr-CA" dirty="0"/>
              <a:t> </a:t>
            </a:r>
            <a:r>
              <a:rPr lang="fr-CA" dirty="0" smtClean="0"/>
              <a:t>- Le pourcentage d’atteinte permanente</a:t>
            </a:r>
          </a:p>
          <a:p>
            <a:pPr marL="0" indent="0">
              <a:buNone/>
            </a:pPr>
            <a:r>
              <a:rPr lang="fr-CA" dirty="0"/>
              <a:t> </a:t>
            </a:r>
            <a:r>
              <a:rPr lang="fr-CA" dirty="0" smtClean="0"/>
              <a:t>- Les limitations fonctionnelles</a:t>
            </a:r>
          </a:p>
          <a:p>
            <a:pPr marL="0" indent="0">
              <a:buNone/>
            </a:pPr>
            <a:endParaRPr lang="fr-CA" dirty="0"/>
          </a:p>
        </p:txBody>
      </p:sp>
      <p:sp>
        <p:nvSpPr>
          <p:cNvPr id="4" name="Titre 1"/>
          <p:cNvSpPr>
            <a:spLocks noGrp="1"/>
          </p:cNvSpPr>
          <p:nvPr>
            <p:ph type="title"/>
          </p:nvPr>
        </p:nvSpPr>
        <p:spPr>
          <a:xfrm>
            <a:off x="2592925" y="624110"/>
            <a:ext cx="8911687" cy="747490"/>
          </a:xfrm>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LE  MÉDECIN TRAITANT</a:t>
            </a:r>
            <a:endParaRPr lang="fr-CA" dirty="0"/>
          </a:p>
        </p:txBody>
      </p:sp>
    </p:spTree>
    <p:extLst>
      <p:ext uri="{BB962C8B-B14F-4D97-AF65-F5344CB8AC3E}">
        <p14:creationId xmlns:p14="http://schemas.microsoft.com/office/powerpoint/2010/main" val="28363074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1887166"/>
            <a:ext cx="8915400" cy="4024056"/>
          </a:xfrm>
        </p:spPr>
        <p:txBody>
          <a:bodyPr/>
          <a:lstStyle/>
          <a:p>
            <a:r>
              <a:rPr lang="fr-CA" b="1" dirty="0" smtClean="0">
                <a:solidFill>
                  <a:schemeClr val="accent1"/>
                </a:solidFill>
              </a:rPr>
              <a:t>Dans la loi actuelle:</a:t>
            </a:r>
          </a:p>
          <a:p>
            <a:pPr marL="0" indent="0">
              <a:buNone/>
            </a:pPr>
            <a:r>
              <a:rPr lang="fr-CA" dirty="0" smtClean="0"/>
              <a:t>L’employeur et/ou la CNÉSST peuvent contester l’opinion du médecin traitant en faisant réévaluer le travailleur ou la travailleuse </a:t>
            </a:r>
            <a:r>
              <a:rPr lang="fr-CA" b="1" dirty="0" smtClean="0">
                <a:solidFill>
                  <a:schemeClr val="accent1"/>
                </a:solidFill>
              </a:rPr>
              <a:t>par un autre médecin désigné</a:t>
            </a:r>
            <a:r>
              <a:rPr lang="fr-CA" dirty="0" smtClean="0"/>
              <a:t> en obtenant un deuxième rapport après que celui-ci ait examiné la travailleuse ou le travailleur.</a:t>
            </a:r>
          </a:p>
          <a:p>
            <a:pPr marL="0" indent="0">
              <a:buNone/>
            </a:pPr>
            <a:endParaRPr lang="fr-CA" dirty="0" smtClean="0"/>
          </a:p>
          <a:p>
            <a:pPr marL="0" indent="0">
              <a:buNone/>
            </a:pPr>
            <a:r>
              <a:rPr lang="fr-CA" dirty="0" smtClean="0"/>
              <a:t>Si le rapport du médecin désigné de l’employeur et ou de la CNÉSST va à l’encontre des conclusions du médecin traitant, la travailleuse ou le travailleur est convoqué au </a:t>
            </a:r>
            <a:r>
              <a:rPr lang="fr-CA" b="1" dirty="0" smtClean="0">
                <a:solidFill>
                  <a:schemeClr val="accent1"/>
                </a:solidFill>
              </a:rPr>
              <a:t>Bureau d’évaluation médicale (BÉM).</a:t>
            </a:r>
          </a:p>
          <a:p>
            <a:pPr marL="0" indent="0">
              <a:buNone/>
            </a:pPr>
            <a:endParaRPr lang="fr-CA" b="1" dirty="0">
              <a:solidFill>
                <a:schemeClr val="accent1"/>
              </a:solidFill>
            </a:endParaRPr>
          </a:p>
        </p:txBody>
      </p:sp>
      <p:sp>
        <p:nvSpPr>
          <p:cNvPr id="4" name="Titre 1"/>
          <p:cNvSpPr>
            <a:spLocks noGrp="1"/>
          </p:cNvSpPr>
          <p:nvPr>
            <p:ph type="title"/>
          </p:nvPr>
        </p:nvSpPr>
        <p:spPr>
          <a:xfrm>
            <a:off x="2592925" y="624109"/>
            <a:ext cx="8911687" cy="990681"/>
          </a:xfrm>
        </p:spPr>
        <p:txBody>
          <a:bodyPr>
            <a:normAutofit fontScale="90000"/>
          </a:bodyPr>
          <a:lstStyle/>
          <a:p>
            <a:pPr algn="ctr"/>
            <a:r>
              <a:rPr lang="fr-CA" dirty="0" smtClean="0">
                <a:solidFill>
                  <a:schemeClr val="accent4">
                    <a:lumMod val="75000"/>
                  </a:schemeClr>
                </a:solidFill>
                <a:latin typeface="Bahnschrift SemiLight SemiConde" panose="020B0502040204020203" pitchFamily="34" charset="0"/>
              </a:rPr>
              <a:t>LA PROCÉDURE D’ÉVALUATION MÉDICALE:  LOI ACTUELLE</a:t>
            </a:r>
            <a:endParaRPr lang="fr-CA" dirty="0"/>
          </a:p>
        </p:txBody>
      </p:sp>
    </p:spTree>
    <p:extLst>
      <p:ext uri="{BB962C8B-B14F-4D97-AF65-F5344CB8AC3E}">
        <p14:creationId xmlns:p14="http://schemas.microsoft.com/office/powerpoint/2010/main" val="29635895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1838528"/>
            <a:ext cx="8915400" cy="4072694"/>
          </a:xfrm>
        </p:spPr>
        <p:txBody>
          <a:bodyPr/>
          <a:lstStyle/>
          <a:p>
            <a:r>
              <a:rPr lang="fr-CA" dirty="0" smtClean="0"/>
              <a:t>Le médecin du BÉM qui rend son avis dans les 30 jours de la réception du dossier, peut se prononcer sur ces cinq aspects:</a:t>
            </a:r>
          </a:p>
          <a:p>
            <a:pPr marL="0" indent="0">
              <a:buNone/>
            </a:pPr>
            <a:r>
              <a:rPr lang="fr-CA" dirty="0"/>
              <a:t> - Le diagnostic</a:t>
            </a:r>
          </a:p>
          <a:p>
            <a:pPr marL="0" indent="0">
              <a:buNone/>
            </a:pPr>
            <a:r>
              <a:rPr lang="fr-CA" dirty="0"/>
              <a:t> - La date </a:t>
            </a:r>
            <a:r>
              <a:rPr lang="fr-CA" dirty="0" smtClean="0"/>
              <a:t>de </a:t>
            </a:r>
            <a:r>
              <a:rPr lang="fr-CA" dirty="0"/>
              <a:t>consolidation</a:t>
            </a:r>
          </a:p>
          <a:p>
            <a:pPr marL="0" indent="0">
              <a:buNone/>
            </a:pPr>
            <a:r>
              <a:rPr lang="fr-CA" dirty="0"/>
              <a:t> - Les soins et les traitements</a:t>
            </a:r>
          </a:p>
          <a:p>
            <a:pPr marL="0" indent="0">
              <a:buNone/>
            </a:pPr>
            <a:r>
              <a:rPr lang="fr-CA" dirty="0"/>
              <a:t> - Le pourcentage d’atteinte permanente</a:t>
            </a:r>
          </a:p>
          <a:p>
            <a:pPr marL="0" indent="0">
              <a:buNone/>
            </a:pPr>
            <a:r>
              <a:rPr lang="fr-CA" dirty="0"/>
              <a:t> - Les limitations </a:t>
            </a:r>
            <a:r>
              <a:rPr lang="fr-CA" dirty="0" smtClean="0"/>
              <a:t>fonctionnelles</a:t>
            </a:r>
          </a:p>
          <a:p>
            <a:pPr marL="0" indent="0">
              <a:buNone/>
            </a:pPr>
            <a:endParaRPr lang="fr-CA" dirty="0"/>
          </a:p>
          <a:p>
            <a:r>
              <a:rPr lang="fr-CA" dirty="0" smtClean="0"/>
              <a:t>La CNÉSST devient liée par l’avis du BÉM et ce dernier, peut donner son avis sur ces cinq sujets ci-haut même si aucun des médecins désignés avant lui ne s’était prononcé relativement à un de ces sujets-là.</a:t>
            </a:r>
          </a:p>
          <a:p>
            <a:pPr marL="0" indent="0">
              <a:buNone/>
            </a:pPr>
            <a:endParaRPr lang="fr-CA" dirty="0"/>
          </a:p>
        </p:txBody>
      </p:sp>
      <p:sp>
        <p:nvSpPr>
          <p:cNvPr id="6" name="Titre 1"/>
          <p:cNvSpPr>
            <a:spLocks noGrp="1"/>
          </p:cNvSpPr>
          <p:nvPr>
            <p:ph type="title"/>
          </p:nvPr>
        </p:nvSpPr>
        <p:spPr>
          <a:xfrm>
            <a:off x="2592388" y="449262"/>
            <a:ext cx="8912225" cy="990431"/>
          </a:xfrm>
        </p:spPr>
        <p:txBody>
          <a:bodyPr>
            <a:normAutofit fontScale="90000"/>
          </a:bodyPr>
          <a:lstStyle/>
          <a:p>
            <a:pPr algn="ctr"/>
            <a:r>
              <a:rPr lang="fr-CA" dirty="0" smtClean="0">
                <a:solidFill>
                  <a:schemeClr val="accent4">
                    <a:lumMod val="75000"/>
                  </a:schemeClr>
                </a:solidFill>
                <a:latin typeface="Bahnschrift SemiLight SemiConde" panose="020B0502040204020203" pitchFamily="34" charset="0"/>
              </a:rPr>
              <a:t>LE RÔLE DU BUREAU D’ÉVALUATION MÉDICALE (BÉM): LOI ACTUELLE</a:t>
            </a:r>
            <a:endParaRPr lang="fr-CA" dirty="0"/>
          </a:p>
        </p:txBody>
      </p:sp>
    </p:spTree>
    <p:extLst>
      <p:ext uri="{BB962C8B-B14F-4D97-AF65-F5344CB8AC3E}">
        <p14:creationId xmlns:p14="http://schemas.microsoft.com/office/powerpoint/2010/main" val="27363043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589212" y="410101"/>
            <a:ext cx="8911687" cy="1029592"/>
          </a:xfrm>
        </p:spPr>
        <p:txBody>
          <a:bodyPr>
            <a:normAutofit fontScale="90000"/>
          </a:bodyPr>
          <a:lstStyle/>
          <a:p>
            <a:pPr algn="ctr"/>
            <a:r>
              <a:rPr lang="fr-CA" dirty="0" smtClean="0">
                <a:solidFill>
                  <a:schemeClr val="accent4">
                    <a:lumMod val="75000"/>
                  </a:schemeClr>
                </a:solidFill>
                <a:latin typeface="Bahnschrift SemiLight SemiConde" panose="020B0502040204020203" pitchFamily="34" charset="0"/>
              </a:rPr>
              <a:t>LE RÔLE DU BUREAU D’ÉVALUATION MÉDICALE (BÉM):PROJET DE LOI 59</a:t>
            </a:r>
            <a:endParaRPr lang="fr-CA" dirty="0"/>
          </a:p>
        </p:txBody>
      </p:sp>
      <p:sp>
        <p:nvSpPr>
          <p:cNvPr id="5" name="Espace réservé du contenu 4"/>
          <p:cNvSpPr>
            <a:spLocks noGrp="1"/>
          </p:cNvSpPr>
          <p:nvPr>
            <p:ph idx="1"/>
          </p:nvPr>
        </p:nvSpPr>
        <p:spPr/>
        <p:txBody>
          <a:bodyPr/>
          <a:lstStyle/>
          <a:p>
            <a:r>
              <a:rPr lang="fr-CA" b="1" dirty="0">
                <a:solidFill>
                  <a:schemeClr val="accent1"/>
                </a:solidFill>
              </a:rPr>
              <a:t>Le projet de loi 59 </a:t>
            </a:r>
            <a:r>
              <a:rPr lang="fr-CA" dirty="0"/>
              <a:t>connaît des changements </a:t>
            </a:r>
            <a:r>
              <a:rPr lang="fr-CA" dirty="0" smtClean="0"/>
              <a:t>importants à </a:t>
            </a:r>
            <a:r>
              <a:rPr lang="fr-CA" dirty="0"/>
              <a:t>savoir que dès que le BÉM  donne </a:t>
            </a:r>
            <a:r>
              <a:rPr lang="fr-CA" u="sng" dirty="0">
                <a:solidFill>
                  <a:schemeClr val="accent1"/>
                </a:solidFill>
              </a:rPr>
              <a:t>une date de consolidation</a:t>
            </a:r>
            <a:r>
              <a:rPr lang="fr-CA" dirty="0"/>
              <a:t>, il a l’obligation de se prononcer sur les deux aspects qui sont </a:t>
            </a:r>
            <a:r>
              <a:rPr lang="fr-CA" u="sng" dirty="0">
                <a:solidFill>
                  <a:schemeClr val="accent1"/>
                </a:solidFill>
              </a:rPr>
              <a:t>le pourcentage d’atteinte permanente </a:t>
            </a:r>
            <a:r>
              <a:rPr lang="fr-CA" dirty="0"/>
              <a:t>et </a:t>
            </a:r>
            <a:r>
              <a:rPr lang="fr-CA" u="sng" dirty="0">
                <a:solidFill>
                  <a:schemeClr val="accent1"/>
                </a:solidFill>
              </a:rPr>
              <a:t>les limitations fonctionnelles</a:t>
            </a:r>
            <a:r>
              <a:rPr lang="fr-CA" dirty="0"/>
              <a:t> en passant par-dessus l’avis du médecin traitant qui devient facultatif</a:t>
            </a:r>
            <a:r>
              <a:rPr lang="fr-CA" dirty="0" smtClean="0"/>
              <a:t>.</a:t>
            </a:r>
          </a:p>
          <a:p>
            <a:pPr marL="0" indent="0">
              <a:buNone/>
            </a:pPr>
            <a:endParaRPr lang="fr-CA" dirty="0"/>
          </a:p>
          <a:p>
            <a:r>
              <a:rPr lang="fr-CA" dirty="0" smtClean="0"/>
              <a:t>La CNÉSST devient liée par </a:t>
            </a:r>
            <a:r>
              <a:rPr lang="fr-CA" b="1" dirty="0" smtClean="0">
                <a:solidFill>
                  <a:schemeClr val="accent1"/>
                </a:solidFill>
              </a:rPr>
              <a:t>les conclusions du médecin désigné par elle</a:t>
            </a:r>
            <a:r>
              <a:rPr lang="fr-CA" dirty="0" smtClean="0"/>
              <a:t>:</a:t>
            </a:r>
          </a:p>
          <a:p>
            <a:pPr marL="0" indent="0">
              <a:buNone/>
            </a:pPr>
            <a:r>
              <a:rPr lang="fr-CA" dirty="0" smtClean="0"/>
              <a:t>Si l’avis du BÉM est demandé et que ce dernier ne peut fixer de rendez-vous dans </a:t>
            </a:r>
            <a:r>
              <a:rPr lang="fr-CA" u="sng" dirty="0" smtClean="0">
                <a:solidFill>
                  <a:schemeClr val="accent1"/>
                </a:solidFill>
              </a:rPr>
              <a:t>les délais prévus par la loi </a:t>
            </a:r>
            <a:r>
              <a:rPr lang="fr-CA" dirty="0" smtClean="0"/>
              <a:t>(90-120 jours), celui-ci avise la CNÉSST et cette dernière est alors liée par le médecin désigné par elle et rend les décisions en conséquence.</a:t>
            </a:r>
            <a:endParaRPr lang="fr-CA" dirty="0"/>
          </a:p>
        </p:txBody>
      </p:sp>
    </p:spTree>
    <p:extLst>
      <p:ext uri="{BB962C8B-B14F-4D97-AF65-F5344CB8AC3E}">
        <p14:creationId xmlns:p14="http://schemas.microsoft.com/office/powerpoint/2010/main" val="117553429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idx="1"/>
          </p:nvPr>
        </p:nvSpPr>
        <p:spPr>
          <a:xfrm>
            <a:off x="992222" y="768485"/>
            <a:ext cx="10911226" cy="4695893"/>
          </a:xfrm>
          <a:prstGeom prst="rect">
            <a:avLst/>
          </a:prstGeom>
        </p:spPr>
        <p:txBody>
          <a:bodyPr vert="horz" lIns="91440" tIns="45720" rIns="91440" bIns="45720" rtlCol="0" anchor="b">
            <a:normAutofit lnSpcReduction="10000"/>
          </a:bodyPr>
          <a:lstStyle>
            <a:lvl1pPr marL="342900" indent="-342900" algn="l" defTabSz="457200" rtl="0" eaLnBrk="1" latinLnBrk="0" hangingPunct="1">
              <a:spcBef>
                <a:spcPct val="0"/>
              </a:spcBef>
              <a:spcAft>
                <a:spcPts val="0"/>
              </a:spcAft>
              <a:buClr>
                <a:schemeClr val="accent1"/>
              </a:buClr>
              <a:buFont typeface="Wingdings 3" charset="2"/>
              <a:buNone/>
              <a:defRPr sz="5400" kern="1200">
                <a:solidFill>
                  <a:schemeClr val="tx1">
                    <a:lumMod val="85000"/>
                    <a:lumOff val="15000"/>
                  </a:schemeClr>
                </a:solidFill>
                <a:latin typeface="+mj-lt"/>
                <a:ea typeface="+mj-ea"/>
                <a:cs typeface="+mj-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2"/>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2"/>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9pPr>
          </a:lstStyle>
          <a:p>
            <a:pPr algn="ctr"/>
            <a:r>
              <a:rPr lang="fr-CA" sz="8000" dirty="0" smtClean="0">
                <a:solidFill>
                  <a:schemeClr val="accent1"/>
                </a:solidFill>
                <a:latin typeface="Bahnschrift SemiLight SemiConde" panose="020B0502040204020203" pitchFamily="34" charset="0"/>
              </a:rPr>
              <a:t>L’ABOLITION DE LA PRÉSOMPTION DES PERSONNES AGÉS DE 55 OU 60 ANS ET PLUS </a:t>
            </a:r>
            <a:endParaRPr lang="fr-CA" sz="8000" dirty="0">
              <a:solidFill>
                <a:schemeClr val="accent1"/>
              </a:solidFill>
              <a:latin typeface="Bahnschrift SemiLight SemiConde" panose="020B0502040204020203" pitchFamily="34" charset="0"/>
            </a:endParaRPr>
          </a:p>
        </p:txBody>
      </p:sp>
    </p:spTree>
    <p:extLst>
      <p:ext uri="{BB962C8B-B14F-4D97-AF65-F5344CB8AC3E}">
        <p14:creationId xmlns:p14="http://schemas.microsoft.com/office/powerpoint/2010/main" val="141698036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052536" y="1809345"/>
            <a:ext cx="9452076" cy="4101877"/>
          </a:xfrm>
        </p:spPr>
        <p:txBody>
          <a:bodyPr>
            <a:normAutofit lnSpcReduction="10000"/>
          </a:bodyPr>
          <a:lstStyle/>
          <a:p>
            <a:r>
              <a:rPr lang="fr-CA" b="1" dirty="0">
                <a:solidFill>
                  <a:schemeClr val="accent1"/>
                </a:solidFill>
              </a:rPr>
              <a:t>Dans la loi </a:t>
            </a:r>
            <a:r>
              <a:rPr lang="fr-CA" b="1" dirty="0" smtClean="0">
                <a:solidFill>
                  <a:schemeClr val="accent1"/>
                </a:solidFill>
              </a:rPr>
              <a:t>actuelle:</a:t>
            </a:r>
          </a:p>
          <a:p>
            <a:pPr>
              <a:buFontTx/>
              <a:buChar char="-"/>
            </a:pPr>
            <a:r>
              <a:rPr lang="fr-CA" dirty="0" smtClean="0"/>
              <a:t>Un travailleur de </a:t>
            </a:r>
            <a:r>
              <a:rPr lang="fr-CA" b="1" dirty="0" smtClean="0">
                <a:solidFill>
                  <a:schemeClr val="accent1"/>
                </a:solidFill>
              </a:rPr>
              <a:t>55 ans et + </a:t>
            </a:r>
            <a:r>
              <a:rPr lang="fr-CA" dirty="0" smtClean="0"/>
              <a:t>touchera de l’IRR tant qu’il est incapable d’exercer un nouvel emploi ou un emploi convenable disponible chez son employeur à cause de sa maladie professionnelle (MP).</a:t>
            </a:r>
          </a:p>
          <a:p>
            <a:pPr>
              <a:buFontTx/>
              <a:buChar char="-"/>
            </a:pPr>
            <a:r>
              <a:rPr lang="fr-CA" dirty="0"/>
              <a:t>Un travailleur de </a:t>
            </a:r>
            <a:r>
              <a:rPr lang="fr-CA" b="1" dirty="0">
                <a:solidFill>
                  <a:schemeClr val="accent1"/>
                </a:solidFill>
              </a:rPr>
              <a:t>60 ans et + </a:t>
            </a:r>
            <a:r>
              <a:rPr lang="fr-CA" dirty="0"/>
              <a:t>atteint d’une MP ou d’un accident de travail et qui est incapable de refaire le même emploi à cause de ces séquelles physiques ou psychiques, a le droit à l’IRR. </a:t>
            </a:r>
            <a:endParaRPr lang="fr-CA" dirty="0" smtClean="0"/>
          </a:p>
          <a:p>
            <a:pPr marL="0" indent="0">
              <a:buNone/>
            </a:pPr>
            <a:endParaRPr lang="fr-CA" dirty="0"/>
          </a:p>
          <a:p>
            <a:pPr marL="0" indent="0">
              <a:buNone/>
            </a:pPr>
            <a:r>
              <a:rPr lang="fr-CA" b="1" dirty="0" smtClean="0">
                <a:solidFill>
                  <a:schemeClr val="accent1"/>
                </a:solidFill>
              </a:rPr>
              <a:t>Avec le projet de loi 59</a:t>
            </a:r>
            <a:r>
              <a:rPr lang="fr-CA" dirty="0" smtClean="0"/>
              <a:t>, les travailleurs </a:t>
            </a:r>
            <a:r>
              <a:rPr lang="fr-CA" dirty="0"/>
              <a:t>atteint d’une maladie professionnelle </a:t>
            </a:r>
            <a:r>
              <a:rPr lang="fr-CA" dirty="0" smtClean="0"/>
              <a:t>de 55 ans et +, ne peuvent plus bénéficier de la présomption d’invalidité mais si j’ai 60 ans, que j’ai une lésion professionnelle (MP ou autres) et que je suis incapable d’exercer mon emploi, j’ai droit à l’IRR jusqu’à ce que </a:t>
            </a:r>
            <a:r>
              <a:rPr lang="fr-CA" b="1" dirty="0" smtClean="0">
                <a:solidFill>
                  <a:schemeClr val="accent1"/>
                </a:solidFill>
              </a:rPr>
              <a:t>j’occupe/ je refuse d’occuper </a:t>
            </a:r>
            <a:r>
              <a:rPr lang="fr-CA" dirty="0" smtClean="0"/>
              <a:t>un nouvel emploi ou un emploi convenable chez mon employeur ou </a:t>
            </a:r>
            <a:r>
              <a:rPr lang="fr-CA" u="sng" dirty="0" smtClean="0">
                <a:solidFill>
                  <a:schemeClr val="accent1"/>
                </a:solidFill>
                <a:effectLst>
                  <a:outerShdw blurRad="38100" dist="38100" dir="2700000" algn="tl">
                    <a:srgbClr val="000000">
                      <a:alpha val="43137"/>
                    </a:srgbClr>
                  </a:outerShdw>
                </a:effectLst>
              </a:rPr>
              <a:t>un emploi déterminé par la commission.</a:t>
            </a:r>
            <a:endParaRPr lang="fr-CA" u="sng" dirty="0">
              <a:solidFill>
                <a:schemeClr val="accent1"/>
              </a:solidFill>
              <a:effectLst>
                <a:outerShdw blurRad="38100" dist="38100" dir="2700000" algn="tl">
                  <a:srgbClr val="000000">
                    <a:alpha val="43137"/>
                  </a:srgbClr>
                </a:outerShdw>
              </a:effectLst>
            </a:endParaRPr>
          </a:p>
        </p:txBody>
      </p:sp>
      <p:sp>
        <p:nvSpPr>
          <p:cNvPr id="4" name="Titre 1"/>
          <p:cNvSpPr>
            <a:spLocks noGrp="1"/>
          </p:cNvSpPr>
          <p:nvPr>
            <p:ph type="title"/>
          </p:nvPr>
        </p:nvSpPr>
        <p:spPr>
          <a:xfrm>
            <a:off x="2592925" y="515565"/>
            <a:ext cx="8911687" cy="1060315"/>
          </a:xfrm>
        </p:spPr>
        <p:txBody>
          <a:bodyPr>
            <a:normAutofit fontScale="90000"/>
          </a:bodyPr>
          <a:lstStyle/>
          <a:p>
            <a:pPr algn="ctr"/>
            <a:r>
              <a:rPr lang="fr-CA" dirty="0" smtClean="0">
                <a:solidFill>
                  <a:schemeClr val="accent4">
                    <a:lumMod val="75000"/>
                  </a:schemeClr>
                </a:solidFill>
                <a:latin typeface="Bahnschrift SemiLight SemiConde" panose="020B0502040204020203" pitchFamily="34" charset="0"/>
              </a:rPr>
              <a:t>RESTREINDRE L’ACCÈS À L’IRR AUX TRAVAILLEURS DE 55 OU 60 ANS ET PLUS</a:t>
            </a:r>
            <a:endParaRPr lang="fr-CA" dirty="0"/>
          </a:p>
        </p:txBody>
      </p:sp>
    </p:spTree>
    <p:extLst>
      <p:ext uri="{BB962C8B-B14F-4D97-AF65-F5344CB8AC3E}">
        <p14:creationId xmlns:p14="http://schemas.microsoft.com/office/powerpoint/2010/main" val="40005790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idx="1"/>
          </p:nvPr>
        </p:nvSpPr>
        <p:spPr>
          <a:xfrm>
            <a:off x="992222" y="768485"/>
            <a:ext cx="10911226" cy="4695893"/>
          </a:xfrm>
          <a:prstGeom prst="rect">
            <a:avLst/>
          </a:prstGeom>
        </p:spPr>
        <p:txBody>
          <a:bodyPr vert="horz" lIns="91440" tIns="45720" rIns="91440" bIns="45720" rtlCol="0" anchor="b">
            <a:normAutofit fontScale="92500"/>
          </a:bodyPr>
          <a:lstStyle>
            <a:lvl1pPr marL="342900" indent="-342900" algn="l" defTabSz="457200" rtl="0" eaLnBrk="1" latinLnBrk="0" hangingPunct="1">
              <a:spcBef>
                <a:spcPct val="0"/>
              </a:spcBef>
              <a:spcAft>
                <a:spcPts val="0"/>
              </a:spcAft>
              <a:buClr>
                <a:schemeClr val="accent1"/>
              </a:buClr>
              <a:buFont typeface="Wingdings 3" charset="2"/>
              <a:buNone/>
              <a:defRPr sz="5400" kern="1200">
                <a:solidFill>
                  <a:schemeClr val="tx1">
                    <a:lumMod val="85000"/>
                    <a:lumOff val="15000"/>
                  </a:schemeClr>
                </a:solidFill>
                <a:latin typeface="+mj-lt"/>
                <a:ea typeface="+mj-ea"/>
                <a:cs typeface="+mj-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2"/>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2"/>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9pPr>
          </a:lstStyle>
          <a:p>
            <a:pPr algn="ctr"/>
            <a:r>
              <a:rPr lang="fr-CA" sz="8000" dirty="0" smtClean="0">
                <a:solidFill>
                  <a:schemeClr val="accent1"/>
                </a:solidFill>
                <a:latin typeface="Bahnschrift SemiLight SemiConde" panose="020B0502040204020203" pitchFamily="34" charset="0"/>
              </a:rPr>
              <a:t>LIMITATIONS DES POUVOIRS DES TRIBUNAUX SUR LA NOTION « D’EMPLOI  CONVENABLE ».</a:t>
            </a:r>
            <a:endParaRPr lang="fr-CA" sz="8000" dirty="0">
              <a:solidFill>
                <a:schemeClr val="accent1"/>
              </a:solidFill>
              <a:latin typeface="Bahnschrift SemiLight SemiConde" panose="020B0502040204020203" pitchFamily="34" charset="0"/>
            </a:endParaRPr>
          </a:p>
        </p:txBody>
      </p:sp>
    </p:spTree>
    <p:extLst>
      <p:ext uri="{BB962C8B-B14F-4D97-AF65-F5344CB8AC3E}">
        <p14:creationId xmlns:p14="http://schemas.microsoft.com/office/powerpoint/2010/main" val="17737874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01174" y="1799617"/>
            <a:ext cx="9403438" cy="4387174"/>
          </a:xfrm>
        </p:spPr>
        <p:txBody>
          <a:bodyPr>
            <a:normAutofit/>
          </a:bodyPr>
          <a:lstStyle/>
          <a:p>
            <a:r>
              <a:rPr lang="fr-CA" b="1" dirty="0" smtClean="0">
                <a:solidFill>
                  <a:schemeClr val="accent1"/>
                </a:solidFill>
              </a:rPr>
              <a:t> Un emploi convenable ou approprié doit respecter cinq critère:</a:t>
            </a:r>
          </a:p>
          <a:p>
            <a:pPr marL="0" indent="0">
              <a:buNone/>
            </a:pPr>
            <a:r>
              <a:rPr lang="fr-CA" dirty="0" smtClean="0">
                <a:solidFill>
                  <a:schemeClr val="accent1"/>
                </a:solidFill>
              </a:rPr>
              <a:t>-    </a:t>
            </a:r>
            <a:r>
              <a:rPr lang="fr-CA" dirty="0" smtClean="0"/>
              <a:t>Emploi approprié</a:t>
            </a:r>
            <a:endParaRPr lang="fr-CA" dirty="0" smtClean="0">
              <a:solidFill>
                <a:schemeClr val="accent1"/>
              </a:solidFill>
            </a:endParaRPr>
          </a:p>
          <a:p>
            <a:pPr>
              <a:buFontTx/>
              <a:buChar char="-"/>
            </a:pPr>
            <a:r>
              <a:rPr lang="fr-CA" dirty="0" smtClean="0"/>
              <a:t>Capacité résiduelle</a:t>
            </a:r>
          </a:p>
          <a:p>
            <a:pPr>
              <a:buFontTx/>
              <a:buChar char="-"/>
            </a:pPr>
            <a:r>
              <a:rPr lang="fr-CA" dirty="0" smtClean="0"/>
              <a:t>Qualifications professionnelles</a:t>
            </a:r>
          </a:p>
          <a:p>
            <a:pPr>
              <a:buFontTx/>
              <a:buChar char="-"/>
            </a:pPr>
            <a:r>
              <a:rPr lang="fr-CA" dirty="0" smtClean="0"/>
              <a:t>Possibilité raisonnable d’embauche</a:t>
            </a:r>
          </a:p>
          <a:p>
            <a:pPr>
              <a:buFontTx/>
              <a:buChar char="-"/>
            </a:pPr>
            <a:r>
              <a:rPr lang="fr-CA" dirty="0" smtClean="0"/>
              <a:t>Ne comporte pas de danger pour la santé, sécurité et intégrité physique</a:t>
            </a:r>
            <a:endParaRPr lang="fr-CA" b="1" dirty="0">
              <a:solidFill>
                <a:schemeClr val="accent1"/>
              </a:solidFill>
            </a:endParaRPr>
          </a:p>
          <a:p>
            <a:r>
              <a:rPr lang="fr-CA" b="1" dirty="0" smtClean="0">
                <a:solidFill>
                  <a:schemeClr val="accent1"/>
                </a:solidFill>
              </a:rPr>
              <a:t>Dans la loi actuelle</a:t>
            </a:r>
            <a:r>
              <a:rPr lang="fr-CA" dirty="0" smtClean="0"/>
              <a:t>, la CNÉSST fixe des emplois convenables qui sont dans la réalité pas des emplois convenables et perd énormément de dossiers devant les tribunaux à cause </a:t>
            </a:r>
            <a:r>
              <a:rPr lang="fr-CA" u="sng" dirty="0" smtClean="0">
                <a:solidFill>
                  <a:schemeClr val="accent1"/>
                </a:solidFill>
              </a:rPr>
              <a:t>des tâches annexes </a:t>
            </a:r>
            <a:r>
              <a:rPr lang="fr-CA" dirty="0"/>
              <a:t>qui la plupart du temps ne respecte en rien les limitations fonctionnelles du travailleur ou de la </a:t>
            </a:r>
            <a:r>
              <a:rPr lang="fr-CA" dirty="0" smtClean="0"/>
              <a:t>travailleuse et que le travailleur doit faire en dehors de </a:t>
            </a:r>
            <a:r>
              <a:rPr lang="fr-CA" u="sng" dirty="0" smtClean="0">
                <a:solidFill>
                  <a:schemeClr val="accent1"/>
                </a:solidFill>
              </a:rPr>
              <a:t>ses tâches essentielles </a:t>
            </a:r>
            <a:r>
              <a:rPr lang="fr-CA" dirty="0" smtClean="0"/>
              <a:t>s’il veut que son employeur le garde.</a:t>
            </a:r>
            <a:endParaRPr lang="fr-CA" dirty="0"/>
          </a:p>
        </p:txBody>
      </p:sp>
      <p:sp>
        <p:nvSpPr>
          <p:cNvPr id="4" name="Titre 1"/>
          <p:cNvSpPr>
            <a:spLocks noGrp="1"/>
          </p:cNvSpPr>
          <p:nvPr>
            <p:ph type="title"/>
          </p:nvPr>
        </p:nvSpPr>
        <p:spPr>
          <a:xfrm>
            <a:off x="2592925" y="476656"/>
            <a:ext cx="8911687" cy="1040859"/>
          </a:xfrm>
        </p:spPr>
        <p:txBody>
          <a:bodyPr>
            <a:normAutofit fontScale="90000"/>
          </a:bodyPr>
          <a:lstStyle/>
          <a:p>
            <a:pPr algn="ctr"/>
            <a:r>
              <a:rPr lang="fr-CA" dirty="0" smtClean="0">
                <a:solidFill>
                  <a:schemeClr val="accent4">
                    <a:lumMod val="75000"/>
                  </a:schemeClr>
                </a:solidFill>
                <a:latin typeface="Bahnschrift SemiLight SemiConde" panose="020B0502040204020203" pitchFamily="34" charset="0"/>
              </a:rPr>
              <a:t>CRITÈRE À RESPECTER DE L’EMPLOI CONVENABLE DANS LA LOI ACTUELLE</a:t>
            </a:r>
            <a:endParaRPr lang="fr-CA" dirty="0"/>
          </a:p>
        </p:txBody>
      </p:sp>
    </p:spTree>
    <p:extLst>
      <p:ext uri="{BB962C8B-B14F-4D97-AF65-F5344CB8AC3E}">
        <p14:creationId xmlns:p14="http://schemas.microsoft.com/office/powerpoint/2010/main" val="5092490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1877438"/>
            <a:ext cx="8915400" cy="4033784"/>
          </a:xfrm>
        </p:spPr>
        <p:txBody>
          <a:bodyPr/>
          <a:lstStyle/>
          <a:p>
            <a:r>
              <a:rPr lang="fr-CA" b="1" dirty="0" smtClean="0">
                <a:solidFill>
                  <a:schemeClr val="accent1"/>
                </a:solidFill>
              </a:rPr>
              <a:t>Le projet de loi 59 rajoute un critère qui va lui permettre de moins perdre devant les tribunaux:</a:t>
            </a:r>
          </a:p>
          <a:p>
            <a:pPr marL="0" indent="0">
              <a:buNone/>
            </a:pPr>
            <a:r>
              <a:rPr lang="fr-CA" dirty="0">
                <a:solidFill>
                  <a:schemeClr val="accent1"/>
                </a:solidFill>
              </a:rPr>
              <a:t>-    </a:t>
            </a:r>
            <a:r>
              <a:rPr lang="fr-CA" dirty="0"/>
              <a:t>Emploi approprié</a:t>
            </a:r>
            <a:endParaRPr lang="fr-CA" dirty="0">
              <a:solidFill>
                <a:schemeClr val="accent1"/>
              </a:solidFill>
            </a:endParaRPr>
          </a:p>
          <a:p>
            <a:pPr>
              <a:buFontTx/>
              <a:buChar char="-"/>
            </a:pPr>
            <a:r>
              <a:rPr lang="fr-CA" dirty="0"/>
              <a:t>Capacité résiduelle</a:t>
            </a:r>
          </a:p>
          <a:p>
            <a:pPr>
              <a:buFontTx/>
              <a:buChar char="-"/>
            </a:pPr>
            <a:r>
              <a:rPr lang="fr-CA" dirty="0"/>
              <a:t>Qualifications professionnelles</a:t>
            </a:r>
          </a:p>
          <a:p>
            <a:pPr>
              <a:buFontTx/>
              <a:buChar char="-"/>
            </a:pPr>
            <a:r>
              <a:rPr lang="fr-CA" dirty="0"/>
              <a:t>Possibilité raisonnable d’embauche</a:t>
            </a:r>
          </a:p>
          <a:p>
            <a:pPr>
              <a:buFontTx/>
              <a:buChar char="-"/>
            </a:pPr>
            <a:r>
              <a:rPr lang="fr-CA" dirty="0"/>
              <a:t>Ne comporte pas de danger pour la santé, sécurité et intégrité </a:t>
            </a:r>
            <a:r>
              <a:rPr lang="fr-CA" dirty="0" smtClean="0"/>
              <a:t>physique</a:t>
            </a:r>
          </a:p>
          <a:p>
            <a:pPr>
              <a:buFontTx/>
              <a:buChar char="-"/>
            </a:pPr>
            <a:r>
              <a:rPr lang="fr-CA" u="sng" dirty="0" smtClean="0">
                <a:solidFill>
                  <a:schemeClr val="accent1"/>
                </a:solidFill>
              </a:rPr>
              <a:t>Tenir compte des tâches essentielles et caractéristiques de ce type d’emploi </a:t>
            </a:r>
          </a:p>
          <a:p>
            <a:pPr marL="0" indent="0">
              <a:buNone/>
            </a:pPr>
            <a:r>
              <a:rPr lang="fr-CA" dirty="0" smtClean="0"/>
              <a:t>Les tâches annexes ne seront plus pris en compte</a:t>
            </a:r>
            <a:endParaRPr lang="fr-CA" dirty="0"/>
          </a:p>
          <a:p>
            <a:pPr marL="0" indent="0">
              <a:buNone/>
            </a:pPr>
            <a:endParaRPr lang="fr-CA" u="sng" dirty="0">
              <a:solidFill>
                <a:schemeClr val="accent1"/>
              </a:solidFill>
            </a:endParaRPr>
          </a:p>
        </p:txBody>
      </p:sp>
      <p:sp>
        <p:nvSpPr>
          <p:cNvPr id="4" name="Titre 1"/>
          <p:cNvSpPr>
            <a:spLocks noGrp="1"/>
          </p:cNvSpPr>
          <p:nvPr>
            <p:ph type="title"/>
          </p:nvPr>
        </p:nvSpPr>
        <p:spPr>
          <a:xfrm>
            <a:off x="2661019" y="303098"/>
            <a:ext cx="8911687" cy="1280890"/>
          </a:xfrm>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ÉLARGIR LES CRITÈRES DE L’EMPLOI CONVENABLE</a:t>
            </a:r>
            <a:endParaRPr lang="fr-CA" dirty="0"/>
          </a:p>
        </p:txBody>
      </p:sp>
    </p:spTree>
    <p:extLst>
      <p:ext uri="{BB962C8B-B14F-4D97-AF65-F5344CB8AC3E}">
        <p14:creationId xmlns:p14="http://schemas.microsoft.com/office/powerpoint/2010/main" val="526456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2050182"/>
            <a:ext cx="8915400" cy="3965608"/>
          </a:xfrm>
        </p:spPr>
        <p:txBody>
          <a:bodyPr>
            <a:normAutofit/>
          </a:bodyPr>
          <a:lstStyle/>
          <a:p>
            <a:r>
              <a:rPr lang="fr-CA" dirty="0">
                <a:solidFill>
                  <a:schemeClr val="accent1"/>
                </a:solidFill>
              </a:rPr>
              <a:t>Déposé le 27 octobre 2020 par le Ministre Jean Boulet contient </a:t>
            </a:r>
            <a:r>
              <a:rPr lang="fr-CA" b="1" dirty="0">
                <a:solidFill>
                  <a:schemeClr val="accent1"/>
                </a:solidFill>
              </a:rPr>
              <a:t>293 articles</a:t>
            </a:r>
            <a:endParaRPr lang="fr-CA" dirty="0">
              <a:solidFill>
                <a:schemeClr val="accent1"/>
              </a:solidFill>
            </a:endParaRPr>
          </a:p>
          <a:p>
            <a:r>
              <a:rPr lang="fr-CA" u="sng" dirty="0">
                <a:solidFill>
                  <a:schemeClr val="accent4">
                    <a:lumMod val="75000"/>
                  </a:schemeClr>
                </a:solidFill>
              </a:rPr>
              <a:t>Loi modernisant le régime de santé et de sécurité du travail et modifie principalement: </a:t>
            </a:r>
            <a:endParaRPr lang="fr-CA" b="1" dirty="0">
              <a:solidFill>
                <a:schemeClr val="tx1">
                  <a:lumMod val="65000"/>
                  <a:lumOff val="35000"/>
                </a:schemeClr>
              </a:solidFill>
            </a:endParaRPr>
          </a:p>
          <a:p>
            <a:pPr marL="0" indent="0">
              <a:buNone/>
            </a:pPr>
            <a:r>
              <a:rPr lang="fr-CA" dirty="0">
                <a:solidFill>
                  <a:schemeClr val="tx1">
                    <a:lumMod val="65000"/>
                    <a:lumOff val="35000"/>
                  </a:schemeClr>
                </a:solidFill>
              </a:rPr>
              <a:t>-    La </a:t>
            </a:r>
            <a:r>
              <a:rPr lang="fr-CA" b="1" dirty="0">
                <a:solidFill>
                  <a:schemeClr val="accent2"/>
                </a:solidFill>
              </a:rPr>
              <a:t>loi sur la santé et la sécurité du travail </a:t>
            </a:r>
            <a:r>
              <a:rPr lang="fr-CA" dirty="0">
                <a:solidFill>
                  <a:schemeClr val="tx1">
                    <a:lumMod val="65000"/>
                    <a:lumOff val="35000"/>
                  </a:schemeClr>
                </a:solidFill>
              </a:rPr>
              <a:t>(prévention</a:t>
            </a:r>
            <a:r>
              <a:rPr lang="fr-CA" dirty="0" smtClean="0">
                <a:solidFill>
                  <a:schemeClr val="tx1">
                    <a:lumMod val="65000"/>
                    <a:lumOff val="35000"/>
                  </a:schemeClr>
                </a:solidFill>
              </a:rPr>
              <a:t>)</a:t>
            </a:r>
            <a:endParaRPr lang="fr-CA" dirty="0">
              <a:solidFill>
                <a:schemeClr val="tx1">
                  <a:lumMod val="65000"/>
                  <a:lumOff val="35000"/>
                </a:schemeClr>
              </a:solidFill>
            </a:endParaRPr>
          </a:p>
          <a:p>
            <a:pPr>
              <a:buFontTx/>
              <a:buChar char="-"/>
            </a:pPr>
            <a:r>
              <a:rPr lang="fr-CA" dirty="0">
                <a:solidFill>
                  <a:schemeClr val="tx1">
                    <a:lumMod val="65000"/>
                    <a:lumOff val="35000"/>
                  </a:schemeClr>
                </a:solidFill>
              </a:rPr>
              <a:t>La </a:t>
            </a:r>
            <a:r>
              <a:rPr lang="fr-CA" b="1" dirty="0">
                <a:solidFill>
                  <a:schemeClr val="accent2"/>
                </a:solidFill>
              </a:rPr>
              <a:t>loi sur les accidents du travail et les maladies professionnelles </a:t>
            </a:r>
            <a:r>
              <a:rPr lang="fr-CA" dirty="0">
                <a:solidFill>
                  <a:schemeClr val="tx1">
                    <a:lumMod val="65000"/>
                    <a:lumOff val="35000"/>
                  </a:schemeClr>
                </a:solidFill>
              </a:rPr>
              <a:t>(</a:t>
            </a:r>
            <a:r>
              <a:rPr lang="fr-CA" dirty="0" smtClean="0">
                <a:solidFill>
                  <a:schemeClr val="tx1">
                    <a:lumMod val="65000"/>
                    <a:lumOff val="35000"/>
                  </a:schemeClr>
                </a:solidFill>
              </a:rPr>
              <a:t>réparation) avec </a:t>
            </a:r>
            <a:r>
              <a:rPr lang="fr-CA" b="1" dirty="0" smtClean="0">
                <a:solidFill>
                  <a:schemeClr val="accent1"/>
                </a:solidFill>
              </a:rPr>
              <a:t>aucun </a:t>
            </a:r>
            <a:r>
              <a:rPr lang="fr-CA" b="1" dirty="0">
                <a:solidFill>
                  <a:schemeClr val="accent1"/>
                </a:solidFill>
              </a:rPr>
              <a:t>ajout significatif de maladies professionnelle qui n’est pas reconnu par la CNESST. </a:t>
            </a:r>
            <a:endParaRPr lang="fr-CA" dirty="0">
              <a:solidFill>
                <a:schemeClr val="tx1">
                  <a:lumMod val="65000"/>
                  <a:lumOff val="35000"/>
                </a:schemeClr>
              </a:solidFill>
            </a:endParaRPr>
          </a:p>
        </p:txBody>
      </p:sp>
      <p:sp>
        <p:nvSpPr>
          <p:cNvPr id="4" name="Titre 1"/>
          <p:cNvSpPr txBox="1">
            <a:spLocks noGrp="1"/>
          </p:cNvSpPr>
          <p:nvPr>
            <p:ph type="title"/>
          </p:nvPr>
        </p:nvSpPr>
        <p:spPr>
          <a:xfrm>
            <a:off x="2592925" y="624110"/>
            <a:ext cx="8911687" cy="742677"/>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CA" dirty="0" smtClean="0">
                <a:solidFill>
                  <a:schemeClr val="accent4">
                    <a:lumMod val="75000"/>
                  </a:schemeClr>
                </a:solidFill>
                <a:latin typeface="Bahnschrift SemiLight SemiConde" panose="020B0502040204020203" pitchFamily="34" charset="0"/>
              </a:rPr>
              <a:t>LE PROJET DE LOI N°59</a:t>
            </a:r>
            <a:endParaRPr lang="fr-CA" dirty="0"/>
          </a:p>
        </p:txBody>
      </p:sp>
    </p:spTree>
    <p:extLst>
      <p:ext uri="{BB962C8B-B14F-4D97-AF65-F5344CB8AC3E}">
        <p14:creationId xmlns:p14="http://schemas.microsoft.com/office/powerpoint/2010/main" val="11467308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noGrp="1"/>
          </p:cNvSpPr>
          <p:nvPr>
            <p:ph idx="1"/>
          </p:nvPr>
        </p:nvSpPr>
        <p:spPr>
          <a:xfrm>
            <a:off x="1731524" y="1264596"/>
            <a:ext cx="9957915" cy="3839859"/>
          </a:xfrm>
          <a:prstGeom prst="rect">
            <a:avLst/>
          </a:prstGeom>
        </p:spPr>
        <p:txBody>
          <a:bodyPr vert="horz" lIns="91440" tIns="45720" rIns="91440" bIns="45720" rtlCol="0" anchor="b">
            <a:normAutofit/>
          </a:bodyPr>
          <a:lstStyle>
            <a:lvl1pPr marL="342900" indent="-342900" algn="l" defTabSz="457200" rtl="0" eaLnBrk="1" latinLnBrk="0" hangingPunct="1">
              <a:spcBef>
                <a:spcPct val="0"/>
              </a:spcBef>
              <a:spcAft>
                <a:spcPts val="0"/>
              </a:spcAft>
              <a:buClr>
                <a:schemeClr val="accent1"/>
              </a:buClr>
              <a:buFont typeface="Wingdings 3" charset="2"/>
              <a:buNone/>
              <a:defRPr sz="5400" kern="1200">
                <a:solidFill>
                  <a:schemeClr val="tx1">
                    <a:lumMod val="85000"/>
                    <a:lumOff val="15000"/>
                  </a:schemeClr>
                </a:solidFill>
                <a:latin typeface="+mj-lt"/>
                <a:ea typeface="+mj-ea"/>
                <a:cs typeface="+mj-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2"/>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2"/>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9pPr>
          </a:lstStyle>
          <a:p>
            <a:pPr algn="ctr"/>
            <a:r>
              <a:rPr lang="fr-CA" sz="8000" dirty="0" smtClean="0">
                <a:solidFill>
                  <a:schemeClr val="accent1"/>
                </a:solidFill>
                <a:latin typeface="Bahnschrift SemiLight SemiConde" panose="020B0502040204020203" pitchFamily="34" charset="0"/>
              </a:rPr>
              <a:t>ATTAQUE AU DROIT DE L’ASSISTANCE MÉDICALE</a:t>
            </a:r>
            <a:endParaRPr lang="fr-CA" sz="8000" dirty="0">
              <a:solidFill>
                <a:schemeClr val="accent1"/>
              </a:solidFill>
              <a:latin typeface="Bahnschrift SemiLight SemiConde" panose="020B0502040204020203" pitchFamily="34" charset="0"/>
            </a:endParaRPr>
          </a:p>
        </p:txBody>
      </p:sp>
    </p:spTree>
    <p:extLst>
      <p:ext uri="{BB962C8B-B14F-4D97-AF65-F5344CB8AC3E}">
        <p14:creationId xmlns:p14="http://schemas.microsoft.com/office/powerpoint/2010/main" val="42213301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1284051"/>
            <a:ext cx="8915400" cy="4627171"/>
          </a:xfrm>
        </p:spPr>
        <p:txBody>
          <a:bodyPr>
            <a:normAutofit lnSpcReduction="10000"/>
          </a:bodyPr>
          <a:lstStyle/>
          <a:p>
            <a:r>
              <a:rPr lang="fr-CA" b="1" u="sng" dirty="0" smtClean="0">
                <a:solidFill>
                  <a:schemeClr val="accent1"/>
                </a:solidFill>
              </a:rPr>
              <a:t>Dans la loi actuelle</a:t>
            </a:r>
            <a:r>
              <a:rPr lang="fr-CA" u="sng" dirty="0" smtClean="0">
                <a:solidFill>
                  <a:schemeClr val="accent1"/>
                </a:solidFill>
              </a:rPr>
              <a:t>, notre droit à l’assistance médicale comprend:</a:t>
            </a:r>
          </a:p>
          <a:p>
            <a:pPr>
              <a:buFontTx/>
              <a:buChar char="-"/>
            </a:pPr>
            <a:r>
              <a:rPr lang="fr-CA" dirty="0" smtClean="0"/>
              <a:t>Des traitements de professionnels de la santé publique ou privée</a:t>
            </a:r>
          </a:p>
          <a:p>
            <a:pPr>
              <a:buFontTx/>
              <a:buChar char="-"/>
            </a:pPr>
            <a:r>
              <a:rPr lang="fr-CA" dirty="0" smtClean="0"/>
              <a:t>Tous les médicaments et autres produits pharmaceutiques</a:t>
            </a:r>
          </a:p>
          <a:p>
            <a:pPr>
              <a:buFontTx/>
              <a:buChar char="-"/>
            </a:pPr>
            <a:r>
              <a:rPr lang="fr-CA" dirty="0" smtClean="0"/>
              <a:t>Toutes sortes de Prothèses, Orthèses et appareils auditifs</a:t>
            </a:r>
          </a:p>
          <a:p>
            <a:pPr>
              <a:buFontTx/>
              <a:buChar char="-"/>
            </a:pPr>
            <a:r>
              <a:rPr lang="fr-CA" dirty="0" smtClean="0"/>
              <a:t>Toutes sortes de soins et traitements ainsi que de l’aide technique</a:t>
            </a:r>
          </a:p>
          <a:p>
            <a:pPr marL="0" indent="0">
              <a:buNone/>
            </a:pPr>
            <a:r>
              <a:rPr lang="fr-CA" b="1" dirty="0" smtClean="0">
                <a:solidFill>
                  <a:schemeClr val="accent1"/>
                </a:solidFill>
              </a:rPr>
              <a:t>Avec le projet de loi 59, </a:t>
            </a:r>
            <a:r>
              <a:rPr lang="fr-CA" u="sng" dirty="0" smtClean="0">
                <a:solidFill>
                  <a:schemeClr val="accent1"/>
                </a:solidFill>
              </a:rPr>
              <a:t>des balises à respecter dans des cas précis et des conditions prévus par règlement pour ce qui:</a:t>
            </a:r>
          </a:p>
          <a:p>
            <a:pPr>
              <a:buFontTx/>
              <a:buChar char="-"/>
            </a:pPr>
            <a:r>
              <a:rPr lang="fr-CA" dirty="0" smtClean="0"/>
              <a:t>Avoir </a:t>
            </a:r>
            <a:r>
              <a:rPr lang="fr-CA" dirty="0"/>
              <a:t>juste droit au traitement de professionnels de la santé publique</a:t>
            </a:r>
          </a:p>
          <a:p>
            <a:pPr>
              <a:buFontTx/>
              <a:buChar char="-"/>
            </a:pPr>
            <a:r>
              <a:rPr lang="fr-CA" dirty="0" smtClean="0"/>
              <a:t>Les médicaments, les autres produits pharmaceutiques, l’aide technique, ainsi que les prothèses, orthèses et appareils auditives ne seront plus totalement offert ou totalement payés comme avant.</a:t>
            </a:r>
          </a:p>
          <a:p>
            <a:pPr>
              <a:buFontTx/>
              <a:buChar char="-"/>
            </a:pPr>
            <a:r>
              <a:rPr lang="fr-CA" dirty="0" smtClean="0"/>
              <a:t>Définir des coûts différents selon le type de lésion qu’ils payent et de celle qu’ils ne payent pas pour toutes sortes de soins et traitements dorénavant intégrés dans un règlement.</a:t>
            </a:r>
          </a:p>
          <a:p>
            <a:pPr>
              <a:buFontTx/>
              <a:buChar char="-"/>
            </a:pPr>
            <a:endParaRPr lang="fr-CA" dirty="0" smtClean="0"/>
          </a:p>
          <a:p>
            <a:pPr>
              <a:buFontTx/>
              <a:buChar char="-"/>
            </a:pPr>
            <a:endParaRPr lang="fr-CA" dirty="0" smtClean="0"/>
          </a:p>
        </p:txBody>
      </p:sp>
      <p:sp>
        <p:nvSpPr>
          <p:cNvPr id="4" name="Titre 1"/>
          <p:cNvSpPr>
            <a:spLocks noGrp="1"/>
          </p:cNvSpPr>
          <p:nvPr>
            <p:ph type="title"/>
          </p:nvPr>
        </p:nvSpPr>
        <p:spPr>
          <a:xfrm>
            <a:off x="2589212" y="419829"/>
            <a:ext cx="8911687" cy="776673"/>
          </a:xfrm>
        </p:spPr>
        <p:txBody>
          <a:bodyPr>
            <a:normAutofit/>
          </a:bodyPr>
          <a:lstStyle/>
          <a:p>
            <a:pPr algn="ctr"/>
            <a:r>
              <a:rPr lang="fr-CA" dirty="0" smtClean="0">
                <a:solidFill>
                  <a:schemeClr val="accent4">
                    <a:lumMod val="75000"/>
                  </a:schemeClr>
                </a:solidFill>
                <a:latin typeface="Bahnschrift SemiLight SemiConde" panose="020B0502040204020203" pitchFamily="34" charset="0"/>
              </a:rPr>
              <a:t>DROIT À L’ASSISTANCE MÉDICALE</a:t>
            </a:r>
            <a:endParaRPr lang="fr-CA" dirty="0"/>
          </a:p>
        </p:txBody>
      </p:sp>
    </p:spTree>
    <p:extLst>
      <p:ext uri="{BB962C8B-B14F-4D97-AF65-F5344CB8AC3E}">
        <p14:creationId xmlns:p14="http://schemas.microsoft.com/office/powerpoint/2010/main" val="187014282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idx="1"/>
          </p:nvPr>
        </p:nvSpPr>
        <p:spPr>
          <a:xfrm>
            <a:off x="2589212" y="943583"/>
            <a:ext cx="8915400" cy="4967639"/>
          </a:xfrm>
          <a:prstGeom prst="rect">
            <a:avLst/>
          </a:prstGeom>
        </p:spPr>
        <p:txBody>
          <a:bodyPr vert="horz" lIns="91440" tIns="45720" rIns="91440" bIns="45720" rtlCol="0" anchor="b">
            <a:normAutofit fontScale="92500" lnSpcReduction="20000"/>
          </a:bodyPr>
          <a:lstStyle>
            <a:lvl1pPr marL="342900" indent="-342900" algn="l" defTabSz="457200" rtl="0" eaLnBrk="1" latinLnBrk="0" hangingPunct="1">
              <a:spcBef>
                <a:spcPct val="0"/>
              </a:spcBef>
              <a:spcAft>
                <a:spcPts val="0"/>
              </a:spcAft>
              <a:buClr>
                <a:schemeClr val="accent1"/>
              </a:buClr>
              <a:buFont typeface="Wingdings 3" charset="2"/>
              <a:buNone/>
              <a:defRPr sz="5400" kern="1200">
                <a:solidFill>
                  <a:schemeClr val="tx1">
                    <a:lumMod val="85000"/>
                    <a:lumOff val="15000"/>
                  </a:schemeClr>
                </a:solidFill>
                <a:latin typeface="+mj-lt"/>
                <a:ea typeface="+mj-ea"/>
                <a:cs typeface="+mj-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2"/>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2"/>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9pPr>
          </a:lstStyle>
          <a:p>
            <a:pPr algn="ctr"/>
            <a:r>
              <a:rPr lang="fr-CA" sz="8000" dirty="0" smtClean="0">
                <a:solidFill>
                  <a:schemeClr val="accent1"/>
                </a:solidFill>
                <a:latin typeface="Bahnschrift SemiLight SemiConde" panose="020B0502040204020203" pitchFamily="34" charset="0"/>
              </a:rPr>
              <a:t>MESURE DISCRIMINATOIRE ENVERS LES TRAVAILLEUSES DOMESTIQUES</a:t>
            </a:r>
            <a:endParaRPr lang="fr-CA" sz="8000" dirty="0">
              <a:solidFill>
                <a:schemeClr val="accent1"/>
              </a:solidFill>
              <a:latin typeface="Bahnschrift SemiLight SemiConde" panose="020B0502040204020203" pitchFamily="34" charset="0"/>
            </a:endParaRPr>
          </a:p>
        </p:txBody>
      </p:sp>
    </p:spTree>
    <p:extLst>
      <p:ext uri="{BB962C8B-B14F-4D97-AF65-F5344CB8AC3E}">
        <p14:creationId xmlns:p14="http://schemas.microsoft.com/office/powerpoint/2010/main" val="16454097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1614791"/>
            <a:ext cx="8915400" cy="4296431"/>
          </a:xfrm>
        </p:spPr>
        <p:txBody>
          <a:bodyPr/>
          <a:lstStyle/>
          <a:p>
            <a:r>
              <a:rPr lang="fr-CA" b="1" dirty="0" smtClean="0">
                <a:solidFill>
                  <a:schemeClr val="accent1"/>
                </a:solidFill>
              </a:rPr>
              <a:t>La Loi actuelle </a:t>
            </a:r>
            <a:r>
              <a:rPr lang="fr-CA" dirty="0" smtClean="0"/>
              <a:t>exclut définitivement la travailleuse domestique de la notion de « travailleur » dans la loi.</a:t>
            </a:r>
          </a:p>
          <a:p>
            <a:pPr marL="0" indent="0">
              <a:buNone/>
            </a:pPr>
            <a:endParaRPr lang="fr-CA" dirty="0" smtClean="0"/>
          </a:p>
          <a:p>
            <a:r>
              <a:rPr lang="fr-CA" b="1" dirty="0" smtClean="0">
                <a:solidFill>
                  <a:schemeClr val="accent1"/>
                </a:solidFill>
              </a:rPr>
              <a:t>Le projet de loi 59 </a:t>
            </a:r>
            <a:r>
              <a:rPr lang="fr-CA" dirty="0" smtClean="0"/>
              <a:t>maintien cette discrimination dans la mesure que pour être reconnu comme travailleur au sens de la loi, il faut au moment ou j’ai un accident:</a:t>
            </a:r>
          </a:p>
          <a:p>
            <a:pPr>
              <a:buFontTx/>
              <a:buChar char="-"/>
            </a:pPr>
            <a:r>
              <a:rPr lang="fr-CA" dirty="0" smtClean="0"/>
              <a:t>Avoir travaillé 420 heures pour une période d’une année et pour le même particulier sans aucun droit de retour au travail</a:t>
            </a:r>
          </a:p>
          <a:p>
            <a:pPr>
              <a:buFontTx/>
              <a:buChar char="-"/>
            </a:pPr>
            <a:r>
              <a:rPr lang="fr-CA" dirty="0" smtClean="0"/>
              <a:t>Comment cette mesure va être appliqué, on ne le sait pas surtout qu’on a trouvé une autre règle qui dit que si on travaille pour le même particulier 7 semaines consécutives de travail et 30 heures/semaine, on pourrait me considérer une travailleuses au sens de la loi</a:t>
            </a:r>
          </a:p>
        </p:txBody>
      </p:sp>
      <p:sp>
        <p:nvSpPr>
          <p:cNvPr id="4" name="Titre 1"/>
          <p:cNvSpPr>
            <a:spLocks noGrp="1"/>
          </p:cNvSpPr>
          <p:nvPr>
            <p:ph type="title"/>
          </p:nvPr>
        </p:nvSpPr>
        <p:spPr>
          <a:xfrm>
            <a:off x="2589212" y="449012"/>
            <a:ext cx="8911687" cy="1029592"/>
          </a:xfrm>
        </p:spPr>
        <p:txBody>
          <a:bodyPr>
            <a:normAutofit fontScale="90000"/>
          </a:bodyPr>
          <a:lstStyle/>
          <a:p>
            <a:pPr algn="ctr"/>
            <a:r>
              <a:rPr lang="fr-CA" dirty="0" smtClean="0">
                <a:solidFill>
                  <a:schemeClr val="accent4">
                    <a:lumMod val="75000"/>
                  </a:schemeClr>
                </a:solidFill>
                <a:latin typeface="Bahnschrift SemiLight SemiConde" panose="020B0502040204020203" pitchFamily="34" charset="0"/>
              </a:rPr>
              <a:t>LE MAINTIEN DE LA DISCRIMINATION POUR LES TRAVAILLEUSES DOMESTIQUES</a:t>
            </a:r>
            <a:endParaRPr lang="fr-CA" dirty="0"/>
          </a:p>
        </p:txBody>
      </p:sp>
    </p:spTree>
    <p:extLst>
      <p:ext uri="{BB962C8B-B14F-4D97-AF65-F5344CB8AC3E}">
        <p14:creationId xmlns:p14="http://schemas.microsoft.com/office/powerpoint/2010/main" val="428271520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1964987"/>
            <a:ext cx="8915400" cy="3946234"/>
          </a:xfrm>
        </p:spPr>
        <p:txBody>
          <a:bodyPr/>
          <a:lstStyle/>
          <a:p>
            <a:r>
              <a:rPr lang="fr-CA" dirty="0" smtClean="0"/>
              <a:t>Complexification des délais de la loi (Impossibilité de prolonger les délais avec le tribunal)</a:t>
            </a:r>
          </a:p>
          <a:p>
            <a:r>
              <a:rPr lang="fr-CA" dirty="0" smtClean="0"/>
              <a:t>Pouvoir de reconsidération illimité (pouvoir abusif à la CNÉSST)</a:t>
            </a:r>
          </a:p>
          <a:p>
            <a:r>
              <a:rPr lang="fr-CA" dirty="0" smtClean="0"/>
              <a:t>Complexification des recours en révision administrative du travail </a:t>
            </a:r>
          </a:p>
          <a:p>
            <a:pPr>
              <a:buFontTx/>
              <a:buChar char="-"/>
            </a:pPr>
            <a:r>
              <a:rPr lang="fr-CA" dirty="0" smtClean="0"/>
              <a:t>maintien de la révision administrative</a:t>
            </a:r>
          </a:p>
          <a:p>
            <a:pPr>
              <a:buFontTx/>
              <a:buChar char="-"/>
            </a:pPr>
            <a:r>
              <a:rPr lang="fr-CA" dirty="0" smtClean="0"/>
              <a:t>maintien du tribunal administratif du travail </a:t>
            </a:r>
          </a:p>
          <a:p>
            <a:pPr>
              <a:buFontTx/>
              <a:buChar char="-"/>
            </a:pPr>
            <a:r>
              <a:rPr lang="fr-CA" dirty="0" smtClean="0"/>
              <a:t>Suite à un avis du BÉM, les deux parties vont pouvoir choisir l’endroit où il conteste soit de contester en RA ou contester directement au tribunal administratif.</a:t>
            </a:r>
          </a:p>
          <a:p>
            <a:pPr marL="0" indent="0">
              <a:buNone/>
            </a:pPr>
            <a:r>
              <a:rPr lang="fr-CA" dirty="0" smtClean="0"/>
              <a:t>De maintenir un double système comme ça, ça risque de poser un gros problème pour les 65 % des travailleurs non syndiqués.</a:t>
            </a:r>
            <a:endParaRPr lang="fr-CA" dirty="0"/>
          </a:p>
        </p:txBody>
      </p:sp>
      <p:sp>
        <p:nvSpPr>
          <p:cNvPr id="4" name="Titre 1"/>
          <p:cNvSpPr>
            <a:spLocks noGrp="1"/>
          </p:cNvSpPr>
          <p:nvPr>
            <p:ph type="title"/>
          </p:nvPr>
        </p:nvSpPr>
        <p:spPr>
          <a:xfrm>
            <a:off x="2589212" y="438724"/>
            <a:ext cx="8912225" cy="1030153"/>
          </a:xfrm>
        </p:spPr>
        <p:txBody>
          <a:bodyPr>
            <a:normAutofit fontScale="90000"/>
          </a:bodyPr>
          <a:lstStyle/>
          <a:p>
            <a:pPr algn="ctr"/>
            <a:r>
              <a:rPr lang="fr-CA" dirty="0" smtClean="0">
                <a:solidFill>
                  <a:schemeClr val="accent4">
                    <a:lumMod val="75000"/>
                  </a:schemeClr>
                </a:solidFill>
                <a:latin typeface="Bahnschrift SemiLight SemiConde" panose="020B0502040204020203" pitchFamily="34" charset="0"/>
              </a:rPr>
              <a:t>Et D’AUTRES RECULS ENCORE… EN DONNANT PLUS DE POUVOIRS À LA CNESST</a:t>
            </a:r>
            <a:endParaRPr lang="fr-CA" dirty="0"/>
          </a:p>
        </p:txBody>
      </p:sp>
    </p:spTree>
    <p:extLst>
      <p:ext uri="{BB962C8B-B14F-4D97-AF65-F5344CB8AC3E}">
        <p14:creationId xmlns:p14="http://schemas.microsoft.com/office/powerpoint/2010/main" val="28864699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idx="1"/>
          </p:nvPr>
        </p:nvSpPr>
        <p:spPr>
          <a:xfrm>
            <a:off x="2637339" y="1328287"/>
            <a:ext cx="8915400" cy="3803917"/>
          </a:xfrm>
          <a:prstGeom prst="rect">
            <a:avLst/>
          </a:prstGeom>
        </p:spPr>
        <p:txBody>
          <a:bodyPr vert="horz" lIns="91440" tIns="45720" rIns="91440" bIns="45720" rtlCol="0" anchor="b">
            <a:normAutofit/>
          </a:bodyPr>
          <a:lstStyle>
            <a:lvl1pPr marL="342900" indent="-342900" algn="l" defTabSz="457200" rtl="0" eaLnBrk="1" latinLnBrk="0" hangingPunct="1">
              <a:spcBef>
                <a:spcPct val="0"/>
              </a:spcBef>
              <a:spcAft>
                <a:spcPts val="0"/>
              </a:spcAft>
              <a:buClr>
                <a:schemeClr val="accent1"/>
              </a:buClr>
              <a:buFont typeface="Wingdings 3" charset="2"/>
              <a:buNone/>
              <a:defRPr sz="5400" kern="1200">
                <a:solidFill>
                  <a:schemeClr val="tx1">
                    <a:lumMod val="85000"/>
                    <a:lumOff val="15000"/>
                  </a:schemeClr>
                </a:solidFill>
                <a:latin typeface="+mj-lt"/>
                <a:ea typeface="+mj-ea"/>
                <a:cs typeface="+mj-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2"/>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2"/>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2"/>
                </a:solidFill>
                <a:latin typeface="+mn-lt"/>
                <a:ea typeface="+mn-ea"/>
                <a:cs typeface="+mn-cs"/>
              </a:defRPr>
            </a:lvl9pPr>
          </a:lstStyle>
          <a:p>
            <a:pPr algn="ctr"/>
            <a:r>
              <a:rPr lang="fr-CA" sz="8000" dirty="0" smtClean="0">
                <a:solidFill>
                  <a:schemeClr val="accent1"/>
                </a:solidFill>
                <a:latin typeface="Bahnschrift SemiLight SemiConde" panose="020B0502040204020203" pitchFamily="34" charset="0"/>
              </a:rPr>
              <a:t>TOUS NOUS MOBILISER POUR LUTTER</a:t>
            </a:r>
            <a:endParaRPr lang="fr-CA" sz="8000" dirty="0">
              <a:solidFill>
                <a:schemeClr val="accent1"/>
              </a:solidFill>
              <a:latin typeface="Bahnschrift SemiLight SemiConde" panose="020B0502040204020203" pitchFamily="34" charset="0"/>
            </a:endParaRPr>
          </a:p>
        </p:txBody>
      </p:sp>
    </p:spTree>
    <p:extLst>
      <p:ext uri="{BB962C8B-B14F-4D97-AF65-F5344CB8AC3E}">
        <p14:creationId xmlns:p14="http://schemas.microsoft.com/office/powerpoint/2010/main" val="24836931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89212" y="2050180"/>
            <a:ext cx="8915400" cy="4485374"/>
          </a:xfrm>
        </p:spPr>
        <p:txBody>
          <a:bodyPr>
            <a:normAutofit/>
          </a:bodyPr>
          <a:lstStyle/>
          <a:p>
            <a:r>
              <a:rPr lang="fr-CA" dirty="0" smtClean="0"/>
              <a:t>Contacts avec les oppositions du parti Québécois et le parti de QS</a:t>
            </a:r>
          </a:p>
          <a:p>
            <a:r>
              <a:rPr lang="fr-CA" dirty="0" smtClean="0"/>
              <a:t>Rencontres avec les porte-paroles en matière de travail du parti Québécois et de Québec solidaire</a:t>
            </a:r>
          </a:p>
          <a:p>
            <a:r>
              <a:rPr lang="fr-CA" dirty="0" smtClean="0"/>
              <a:t>Contacts et échanges avec divers alliés avec documents d’analyse:</a:t>
            </a:r>
          </a:p>
          <a:p>
            <a:pPr marL="0" indent="0">
              <a:buNone/>
            </a:pPr>
            <a:r>
              <a:rPr lang="fr-CA" dirty="0" smtClean="0"/>
              <a:t>-  Syndicats indépendants qui ne sont pas affiliées à des centrales syndicales</a:t>
            </a:r>
          </a:p>
          <a:p>
            <a:pPr marL="0" indent="0">
              <a:buNone/>
            </a:pPr>
            <a:r>
              <a:rPr lang="fr-CA" dirty="0" smtClean="0"/>
              <a:t>-  Médecins publics et infirmiers pour qu’ils interviennent dans le débat</a:t>
            </a:r>
          </a:p>
          <a:p>
            <a:pPr marL="0" indent="0">
              <a:buNone/>
            </a:pPr>
            <a:r>
              <a:rPr lang="fr-CA" dirty="0" smtClean="0"/>
              <a:t>-  Autres groupes ( APTS, Syndicats des professionnels du gouvernements)</a:t>
            </a:r>
          </a:p>
          <a:p>
            <a:pPr marL="0" indent="0">
              <a:buNone/>
            </a:pPr>
            <a:endParaRPr lang="fr-CA" dirty="0" smtClean="0"/>
          </a:p>
          <a:p>
            <a:r>
              <a:rPr lang="fr-CA" dirty="0" smtClean="0"/>
              <a:t>Campagne de diffusion d’information, notamment par des:</a:t>
            </a:r>
          </a:p>
          <a:p>
            <a:pPr>
              <a:buFontTx/>
              <a:buChar char="-"/>
            </a:pPr>
            <a:r>
              <a:rPr lang="fr-CA" dirty="0" smtClean="0"/>
              <a:t>Fiches thématiques/ 12 bulletins de deux pages qui vise les syndicats</a:t>
            </a:r>
          </a:p>
          <a:p>
            <a:pPr>
              <a:buFontTx/>
              <a:buChar char="-"/>
            </a:pPr>
            <a:r>
              <a:rPr lang="fr-CA" dirty="0" smtClean="0"/>
              <a:t>Capsules vidéo</a:t>
            </a:r>
            <a:endParaRPr lang="fr-CA" dirty="0"/>
          </a:p>
        </p:txBody>
      </p:sp>
      <p:sp>
        <p:nvSpPr>
          <p:cNvPr id="4" name="Titre 1"/>
          <p:cNvSpPr>
            <a:spLocks noGrp="1"/>
          </p:cNvSpPr>
          <p:nvPr>
            <p:ph type="title"/>
          </p:nvPr>
        </p:nvSpPr>
        <p:spPr>
          <a:xfrm>
            <a:off x="2592925" y="431605"/>
            <a:ext cx="8911687" cy="1618576"/>
          </a:xfrm>
        </p:spPr>
        <p:txBody>
          <a:bodyPr>
            <a:normAutofit fontScale="90000"/>
          </a:bodyPr>
          <a:lstStyle/>
          <a:p>
            <a:pPr algn="ctr"/>
            <a:r>
              <a:rPr lang="fr-CA" dirty="0" smtClean="0">
                <a:solidFill>
                  <a:schemeClr val="accent4">
                    <a:lumMod val="75000"/>
                  </a:schemeClr>
                </a:solidFill>
                <a:latin typeface="Bahnschrift SemiLight SemiConde" panose="020B0502040204020203" pitchFamily="34" charset="0"/>
              </a:rPr>
              <a:t>RECUEILLIR VOS PROPOSITIONS DE MOBILISATION POUR LUTTER EN TEMPS DE PANDÉMIE</a:t>
            </a:r>
            <a:endParaRPr lang="fr-CA" dirty="0"/>
          </a:p>
        </p:txBody>
      </p:sp>
    </p:spTree>
    <p:extLst>
      <p:ext uri="{BB962C8B-B14F-4D97-AF65-F5344CB8AC3E}">
        <p14:creationId xmlns:p14="http://schemas.microsoft.com/office/powerpoint/2010/main" val="3555444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2631426" y="316712"/>
            <a:ext cx="8911687" cy="844767"/>
          </a:xfrm>
          <a:prstGeom prst="rect">
            <a:avLst/>
          </a:prstGeom>
        </p:spPr>
        <p:txBody>
          <a:bodyPr vert="horz" lIns="91440" tIns="45720" rIns="91440" bIns="45720" rtlCol="0" anchor="t">
            <a:normAutofit fontScale="775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CA" dirty="0" smtClean="0">
                <a:solidFill>
                  <a:schemeClr val="accent4">
                    <a:lumMod val="75000"/>
                  </a:schemeClr>
                </a:solidFill>
                <a:latin typeface="Bahnschrift SemiLight SemiConde" panose="020B0502040204020203" pitchFamily="34" charset="0"/>
              </a:rPr>
              <a:t>GRAVES RECULS POUR LES VICTIMES DE LÉSIONS PROFESSIONNELLES (PROJET DE LOI 59)</a:t>
            </a:r>
            <a:endParaRPr lang="fr-CA" dirty="0"/>
          </a:p>
        </p:txBody>
      </p:sp>
      <p:sp>
        <p:nvSpPr>
          <p:cNvPr id="3" name="Rectangle 2"/>
          <p:cNvSpPr/>
          <p:nvPr/>
        </p:nvSpPr>
        <p:spPr>
          <a:xfrm>
            <a:off x="1626669" y="1276982"/>
            <a:ext cx="10099324" cy="4611519"/>
          </a:xfrm>
          <a:prstGeom prst="rect">
            <a:avLst/>
          </a:prstGeom>
        </p:spPr>
        <p:txBody>
          <a:bodyPr wrap="square">
            <a:spAutoFit/>
          </a:bodyPr>
          <a:lstStyle/>
          <a:p>
            <a:pPr marL="342900" lvl="0" indent="-342900">
              <a:spcBef>
                <a:spcPts val="1000"/>
              </a:spcBef>
              <a:buClr>
                <a:srgbClr val="A53010"/>
              </a:buClr>
              <a:buFont typeface="Wingdings 3" charset="2"/>
              <a:buChar char=""/>
            </a:pPr>
            <a:r>
              <a:rPr lang="fr-CA" dirty="0">
                <a:solidFill>
                  <a:srgbClr val="A53010"/>
                </a:solidFill>
              </a:rPr>
              <a:t>Une attaque majeure </a:t>
            </a:r>
            <a:r>
              <a:rPr lang="fr-CA" b="1" dirty="0">
                <a:solidFill>
                  <a:srgbClr val="A53010"/>
                </a:solidFill>
              </a:rPr>
              <a:t>aux droits des victimes </a:t>
            </a:r>
            <a:r>
              <a:rPr lang="fr-CA" dirty="0">
                <a:solidFill>
                  <a:prstClr val="black">
                    <a:lumMod val="75000"/>
                    <a:lumOff val="25000"/>
                  </a:prstClr>
                </a:solidFill>
              </a:rPr>
              <a:t>d’accidents et de maladies du travail et une réforme qui prévoit </a:t>
            </a:r>
            <a:r>
              <a:rPr lang="fr-CA" dirty="0">
                <a:solidFill>
                  <a:srgbClr val="A53010"/>
                </a:solidFill>
              </a:rPr>
              <a:t>des modifications importantes à la LATMP </a:t>
            </a:r>
            <a:r>
              <a:rPr lang="fr-CA" dirty="0">
                <a:solidFill>
                  <a:prstClr val="black">
                    <a:lumMod val="75000"/>
                    <a:lumOff val="25000"/>
                  </a:prstClr>
                </a:solidFill>
              </a:rPr>
              <a:t>au dépend des travailleurs victimes de lésions professionnelles.</a:t>
            </a:r>
          </a:p>
          <a:p>
            <a:pPr marL="342900" lvl="0" indent="-342900">
              <a:spcBef>
                <a:spcPts val="1000"/>
              </a:spcBef>
              <a:buClr>
                <a:srgbClr val="A53010"/>
              </a:buClr>
              <a:buFont typeface="Wingdings 3" charset="2"/>
              <a:buChar char=""/>
            </a:pPr>
            <a:r>
              <a:rPr lang="fr-CA" dirty="0">
                <a:solidFill>
                  <a:prstClr val="black">
                    <a:lumMod val="75000"/>
                    <a:lumOff val="25000"/>
                  </a:prstClr>
                </a:solidFill>
              </a:rPr>
              <a:t> </a:t>
            </a:r>
            <a:r>
              <a:rPr lang="fr-CA" u="sng" dirty="0">
                <a:solidFill>
                  <a:srgbClr val="A53010"/>
                </a:solidFill>
              </a:rPr>
              <a:t>Pour ne nommer que quelques-unes</a:t>
            </a:r>
            <a:r>
              <a:rPr lang="fr-CA" u="sng" dirty="0" smtClean="0">
                <a:solidFill>
                  <a:srgbClr val="A53010"/>
                </a:solidFill>
              </a:rPr>
              <a:t>:</a:t>
            </a:r>
            <a:endParaRPr lang="fr-CA" u="sng" dirty="0">
              <a:solidFill>
                <a:srgbClr val="A53010"/>
              </a:solidFill>
            </a:endParaRPr>
          </a:p>
          <a:p>
            <a:pPr marL="342900" lvl="0" indent="-342900">
              <a:spcBef>
                <a:spcPts val="1000"/>
              </a:spcBef>
              <a:buClr>
                <a:srgbClr val="A53010"/>
              </a:buClr>
              <a:buFontTx/>
              <a:buChar char="-"/>
            </a:pPr>
            <a:r>
              <a:rPr lang="fr-CA" dirty="0">
                <a:solidFill>
                  <a:prstClr val="black">
                    <a:lumMod val="75000"/>
                    <a:lumOff val="25000"/>
                  </a:prstClr>
                </a:solidFill>
              </a:rPr>
              <a:t>L’abolition de la liste des maladies professionnelles </a:t>
            </a:r>
            <a:r>
              <a:rPr lang="fr-CA" dirty="0" smtClean="0">
                <a:solidFill>
                  <a:prstClr val="black">
                    <a:lumMod val="75000"/>
                    <a:lumOff val="25000"/>
                  </a:prstClr>
                </a:solidFill>
              </a:rPr>
              <a:t>en rajoutant des nouveaux </a:t>
            </a:r>
            <a:r>
              <a:rPr lang="fr-CA" dirty="0">
                <a:solidFill>
                  <a:prstClr val="black">
                    <a:lumMod val="75000"/>
                    <a:lumOff val="25000"/>
                  </a:prstClr>
                </a:solidFill>
              </a:rPr>
              <a:t>critères </a:t>
            </a:r>
            <a:r>
              <a:rPr lang="fr-CA" dirty="0" smtClean="0">
                <a:solidFill>
                  <a:prstClr val="black">
                    <a:lumMod val="75000"/>
                    <a:lumOff val="25000"/>
                  </a:prstClr>
                </a:solidFill>
              </a:rPr>
              <a:t>réduisant l’admissibilité au régime notamment pour les maladies en ite comme les (tendinites, épicondylite etc.) ainsi et la surdité.</a:t>
            </a:r>
          </a:p>
          <a:p>
            <a:pPr marL="342900" indent="-342900">
              <a:spcBef>
                <a:spcPts val="1000"/>
              </a:spcBef>
              <a:buClr>
                <a:srgbClr val="A53010"/>
              </a:buClr>
              <a:buFontTx/>
              <a:buChar char="-"/>
            </a:pPr>
            <a:r>
              <a:rPr lang="fr-CA" dirty="0">
                <a:solidFill>
                  <a:schemeClr val="tx1">
                    <a:lumMod val="75000"/>
                    <a:lumOff val="25000"/>
                  </a:schemeClr>
                </a:solidFill>
              </a:rPr>
              <a:t>La présomption de MP sera dorénavant déterminée par une version initiale du règlement que l’on retrouve dans le projet de loi 59 et la CNESST pourra à sa guise le modifier</a:t>
            </a:r>
            <a:r>
              <a:rPr lang="fr-CA" dirty="0" smtClean="0">
                <a:solidFill>
                  <a:schemeClr val="tx1">
                    <a:lumMod val="75000"/>
                    <a:lumOff val="25000"/>
                  </a:schemeClr>
                </a:solidFill>
              </a:rPr>
              <a:t>.</a:t>
            </a:r>
            <a:endParaRPr lang="fr-CA" dirty="0">
              <a:solidFill>
                <a:schemeClr val="tx1">
                  <a:lumMod val="75000"/>
                  <a:lumOff val="25000"/>
                </a:schemeClr>
              </a:solidFill>
            </a:endParaRPr>
          </a:p>
          <a:p>
            <a:pPr marL="342900" lvl="0" indent="-342900">
              <a:spcBef>
                <a:spcPts val="1000"/>
              </a:spcBef>
              <a:buClr>
                <a:srgbClr val="A53010"/>
              </a:buClr>
              <a:buFontTx/>
              <a:buChar char="-"/>
            </a:pPr>
            <a:r>
              <a:rPr lang="fr-CA" dirty="0">
                <a:solidFill>
                  <a:prstClr val="black">
                    <a:lumMod val="75000"/>
                    <a:lumOff val="25000"/>
                  </a:prstClr>
                </a:solidFill>
              </a:rPr>
              <a:t>L’abolition du droit à la réadaptation </a:t>
            </a:r>
            <a:r>
              <a:rPr lang="fr-CA" dirty="0" smtClean="0">
                <a:solidFill>
                  <a:prstClr val="black">
                    <a:lumMod val="75000"/>
                    <a:lumOff val="25000"/>
                  </a:prstClr>
                </a:solidFill>
              </a:rPr>
              <a:t>physique en imposant des mesures de RP pendant les traitements qui ne seraient contestables ni par le travailleur ni par le médecin traitant.</a:t>
            </a:r>
            <a:endParaRPr lang="fr-CA" dirty="0">
              <a:solidFill>
                <a:prstClr val="black">
                  <a:lumMod val="75000"/>
                  <a:lumOff val="25000"/>
                </a:prstClr>
              </a:solidFill>
            </a:endParaRPr>
          </a:p>
          <a:p>
            <a:pPr marL="342900" lvl="0" indent="-342900">
              <a:spcBef>
                <a:spcPts val="1000"/>
              </a:spcBef>
              <a:buClr>
                <a:srgbClr val="A53010"/>
              </a:buClr>
              <a:buFontTx/>
              <a:buChar char="-"/>
            </a:pPr>
            <a:r>
              <a:rPr lang="fr-CA" dirty="0">
                <a:solidFill>
                  <a:prstClr val="black">
                    <a:lumMod val="75000"/>
                    <a:lumOff val="25000"/>
                  </a:prstClr>
                </a:solidFill>
              </a:rPr>
              <a:t>Davantage de retours au travail accélérés avant que les lésions ne soient </a:t>
            </a:r>
            <a:r>
              <a:rPr lang="fr-CA" dirty="0" smtClean="0">
                <a:solidFill>
                  <a:prstClr val="black">
                    <a:lumMod val="75000"/>
                    <a:lumOff val="25000"/>
                  </a:prstClr>
                </a:solidFill>
              </a:rPr>
              <a:t>consolidées</a:t>
            </a:r>
            <a:endParaRPr lang="fr-CA" dirty="0">
              <a:solidFill>
                <a:prstClr val="black">
                  <a:lumMod val="75000"/>
                  <a:lumOff val="25000"/>
                </a:prstClr>
              </a:solidFill>
            </a:endParaRPr>
          </a:p>
        </p:txBody>
      </p:sp>
    </p:spTree>
    <p:extLst>
      <p:ext uri="{BB962C8B-B14F-4D97-AF65-F5344CB8AC3E}">
        <p14:creationId xmlns:p14="http://schemas.microsoft.com/office/powerpoint/2010/main" val="3510269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646964" y="721893"/>
            <a:ext cx="8915400" cy="5111016"/>
          </a:xfrm>
        </p:spPr>
        <p:txBody>
          <a:bodyPr>
            <a:noAutofit/>
          </a:bodyPr>
          <a:lstStyle/>
          <a:p>
            <a:pPr lvl="0">
              <a:buClr>
                <a:srgbClr val="A53010"/>
              </a:buClr>
              <a:buFontTx/>
              <a:buChar char="-"/>
            </a:pPr>
            <a:r>
              <a:rPr lang="fr-CA" dirty="0">
                <a:solidFill>
                  <a:schemeClr val="tx1">
                    <a:lumMod val="65000"/>
                    <a:lumOff val="35000"/>
                  </a:schemeClr>
                </a:solidFill>
              </a:rPr>
              <a:t>Plus de pouvoirs pour le médecin de la CNÉSST </a:t>
            </a:r>
            <a:r>
              <a:rPr lang="fr-CA" dirty="0" smtClean="0">
                <a:solidFill>
                  <a:schemeClr val="tx1">
                    <a:lumMod val="65000"/>
                    <a:lumOff val="35000"/>
                  </a:schemeClr>
                </a:solidFill>
              </a:rPr>
              <a:t>et </a:t>
            </a:r>
            <a:r>
              <a:rPr lang="fr-CA" dirty="0">
                <a:solidFill>
                  <a:schemeClr val="tx1">
                    <a:lumMod val="65000"/>
                    <a:lumOff val="35000"/>
                  </a:schemeClr>
                </a:solidFill>
              </a:rPr>
              <a:t>l’affaiblissement du rôle médecin traitant </a:t>
            </a:r>
          </a:p>
          <a:p>
            <a:pPr lvl="0">
              <a:buClr>
                <a:srgbClr val="A53010"/>
              </a:buClr>
              <a:buFontTx/>
              <a:buChar char="-"/>
            </a:pPr>
            <a:r>
              <a:rPr lang="fr-CA" dirty="0" smtClean="0">
                <a:solidFill>
                  <a:schemeClr val="tx1">
                    <a:lumMod val="65000"/>
                    <a:lumOff val="35000"/>
                  </a:schemeClr>
                </a:solidFill>
              </a:rPr>
              <a:t>Restriction </a:t>
            </a:r>
            <a:r>
              <a:rPr lang="fr-CA" dirty="0">
                <a:solidFill>
                  <a:schemeClr val="tx1">
                    <a:lumMod val="65000"/>
                    <a:lumOff val="35000"/>
                  </a:schemeClr>
                </a:solidFill>
              </a:rPr>
              <a:t>au droit à l’assistance </a:t>
            </a:r>
            <a:r>
              <a:rPr lang="fr-CA" dirty="0" smtClean="0">
                <a:solidFill>
                  <a:schemeClr val="tx1">
                    <a:lumMod val="65000"/>
                    <a:lumOff val="35000"/>
                  </a:schemeClr>
                </a:solidFill>
              </a:rPr>
              <a:t>médicale et la possibilité de faire payer une partie des traitements par les victimes de LP.</a:t>
            </a:r>
            <a:endParaRPr lang="fr-CA" dirty="0">
              <a:solidFill>
                <a:schemeClr val="tx1">
                  <a:lumMod val="65000"/>
                  <a:lumOff val="35000"/>
                </a:schemeClr>
              </a:solidFill>
            </a:endParaRPr>
          </a:p>
          <a:p>
            <a:pPr lvl="0">
              <a:buClr>
                <a:srgbClr val="A53010"/>
              </a:buClr>
              <a:buFontTx/>
              <a:buChar char="-"/>
            </a:pPr>
            <a:r>
              <a:rPr lang="fr-CA" dirty="0">
                <a:solidFill>
                  <a:schemeClr val="tx1">
                    <a:lumMod val="65000"/>
                    <a:lumOff val="35000"/>
                  </a:schemeClr>
                </a:solidFill>
              </a:rPr>
              <a:t>L’abolition des présomptions d’invalidité au moment d’une maladie professionnelle </a:t>
            </a:r>
            <a:r>
              <a:rPr lang="fr-CA" dirty="0" smtClean="0">
                <a:solidFill>
                  <a:schemeClr val="tx1">
                    <a:lumMod val="65000"/>
                    <a:lumOff val="35000"/>
                  </a:schemeClr>
                </a:solidFill>
              </a:rPr>
              <a:t>pour des </a:t>
            </a:r>
            <a:r>
              <a:rPr lang="fr-CA" dirty="0">
                <a:solidFill>
                  <a:schemeClr val="tx1">
                    <a:lumMod val="65000"/>
                    <a:lumOff val="35000"/>
                  </a:schemeClr>
                </a:solidFill>
              </a:rPr>
              <a:t>travailleurs âgées de 55 ans et </a:t>
            </a:r>
            <a:r>
              <a:rPr lang="fr-CA" dirty="0" smtClean="0">
                <a:solidFill>
                  <a:schemeClr val="tx1">
                    <a:lumMod val="65000"/>
                    <a:lumOff val="35000"/>
                  </a:schemeClr>
                </a:solidFill>
              </a:rPr>
              <a:t>+</a:t>
            </a:r>
          </a:p>
          <a:p>
            <a:pPr lvl="0">
              <a:buClr>
                <a:srgbClr val="A53010"/>
              </a:buClr>
              <a:buFontTx/>
              <a:buChar char="-"/>
            </a:pPr>
            <a:r>
              <a:rPr lang="fr-CA" dirty="0" smtClean="0">
                <a:solidFill>
                  <a:schemeClr val="tx1">
                    <a:lumMod val="65000"/>
                    <a:lumOff val="35000"/>
                  </a:schemeClr>
                </a:solidFill>
              </a:rPr>
              <a:t>L’obligation </a:t>
            </a:r>
            <a:r>
              <a:rPr lang="fr-CA" dirty="0">
                <a:solidFill>
                  <a:schemeClr val="tx1">
                    <a:lumMod val="65000"/>
                    <a:lumOff val="35000"/>
                  </a:schemeClr>
                </a:solidFill>
              </a:rPr>
              <a:t>à chercher un emploi malgré leur </a:t>
            </a:r>
            <a:r>
              <a:rPr lang="fr-CA" dirty="0" smtClean="0">
                <a:solidFill>
                  <a:schemeClr val="tx1">
                    <a:lumMod val="65000"/>
                    <a:lumOff val="35000"/>
                  </a:schemeClr>
                </a:solidFill>
              </a:rPr>
              <a:t>incapacité pour </a:t>
            </a:r>
            <a:r>
              <a:rPr lang="fr-CA" dirty="0">
                <a:solidFill>
                  <a:schemeClr val="tx1">
                    <a:lumMod val="65000"/>
                    <a:lumOff val="35000"/>
                  </a:schemeClr>
                </a:solidFill>
              </a:rPr>
              <a:t>les travailleurs de 60 ans et </a:t>
            </a:r>
            <a:r>
              <a:rPr lang="fr-CA" dirty="0" smtClean="0">
                <a:solidFill>
                  <a:schemeClr val="tx1">
                    <a:lumMod val="65000"/>
                    <a:lumOff val="35000"/>
                  </a:schemeClr>
                </a:solidFill>
              </a:rPr>
              <a:t>plus au </a:t>
            </a:r>
            <a:r>
              <a:rPr lang="fr-CA" dirty="0">
                <a:solidFill>
                  <a:schemeClr val="tx1">
                    <a:lumMod val="65000"/>
                    <a:lumOff val="35000"/>
                  </a:schemeClr>
                </a:solidFill>
              </a:rPr>
              <a:t>moment d’un accident de travail</a:t>
            </a:r>
            <a:r>
              <a:rPr lang="fr-CA" dirty="0" smtClean="0">
                <a:solidFill>
                  <a:schemeClr val="tx1">
                    <a:lumMod val="65000"/>
                    <a:lumOff val="35000"/>
                  </a:schemeClr>
                </a:solidFill>
              </a:rPr>
              <a:t>;</a:t>
            </a:r>
            <a:endParaRPr lang="fr-CA" dirty="0">
              <a:solidFill>
                <a:schemeClr val="tx1">
                  <a:lumMod val="65000"/>
                  <a:lumOff val="35000"/>
                </a:schemeClr>
              </a:solidFill>
            </a:endParaRPr>
          </a:p>
          <a:p>
            <a:pPr marL="171450" indent="-171450">
              <a:buFontTx/>
              <a:buChar char="-"/>
            </a:pPr>
            <a:r>
              <a:rPr lang="fr-CA" dirty="0" smtClean="0">
                <a:solidFill>
                  <a:schemeClr val="tx1">
                    <a:lumMod val="65000"/>
                    <a:lumOff val="35000"/>
                  </a:schemeClr>
                </a:solidFill>
              </a:rPr>
              <a:t>   La </a:t>
            </a:r>
            <a:r>
              <a:rPr lang="fr-CA" dirty="0">
                <a:solidFill>
                  <a:schemeClr val="tx1">
                    <a:lumMod val="65000"/>
                    <a:lumOff val="35000"/>
                  </a:schemeClr>
                </a:solidFill>
              </a:rPr>
              <a:t>limitation du pouvoir des tribunaux sur la notion d’emploi convenable afin d’éviter qu’ils donnent raison aux travailleurs qui contestent une décision de la CNÉSST à ce sujet;</a:t>
            </a:r>
          </a:p>
          <a:p>
            <a:pPr marL="171450" indent="-171450">
              <a:buFontTx/>
              <a:buChar char="-"/>
            </a:pPr>
            <a:r>
              <a:rPr lang="fr-CA" dirty="0">
                <a:solidFill>
                  <a:schemeClr val="tx1">
                    <a:lumMod val="65000"/>
                    <a:lumOff val="35000"/>
                  </a:schemeClr>
                </a:solidFill>
              </a:rPr>
              <a:t>  </a:t>
            </a:r>
            <a:r>
              <a:rPr lang="fr-CA" dirty="0" smtClean="0">
                <a:solidFill>
                  <a:schemeClr val="tx1">
                    <a:lumMod val="65000"/>
                    <a:lumOff val="35000"/>
                  </a:schemeClr>
                </a:solidFill>
              </a:rPr>
              <a:t>Le </a:t>
            </a:r>
            <a:r>
              <a:rPr lang="fr-CA" dirty="0">
                <a:solidFill>
                  <a:schemeClr val="tx1">
                    <a:lumMod val="65000"/>
                    <a:lumOff val="35000"/>
                  </a:schemeClr>
                </a:solidFill>
              </a:rPr>
              <a:t>maintien des mesures discriminatoires envers les travailleuses domestiques</a:t>
            </a:r>
          </a:p>
          <a:p>
            <a:pPr marL="171450" indent="-171450">
              <a:buFontTx/>
              <a:buChar char="-"/>
            </a:pPr>
            <a:r>
              <a:rPr lang="fr-CA" dirty="0">
                <a:solidFill>
                  <a:schemeClr val="tx1">
                    <a:lumMod val="65000"/>
                    <a:lumOff val="35000"/>
                  </a:schemeClr>
                </a:solidFill>
              </a:rPr>
              <a:t> Avec l’ajout de plus de mesures complexifiant encore les démarches que doivent faire les travailleurs et les travailleuses </a:t>
            </a:r>
            <a:endParaRPr lang="fr-CA" dirty="0" smtClean="0">
              <a:solidFill>
                <a:schemeClr val="tx1">
                  <a:lumMod val="65000"/>
                  <a:lumOff val="35000"/>
                </a:schemeClr>
              </a:solidFill>
            </a:endParaRPr>
          </a:p>
          <a:p>
            <a:pPr marL="0" indent="0">
              <a:buNone/>
            </a:pPr>
            <a:r>
              <a:rPr lang="fr-CA" dirty="0">
                <a:solidFill>
                  <a:schemeClr val="tx1">
                    <a:lumMod val="65000"/>
                    <a:lumOff val="35000"/>
                  </a:schemeClr>
                </a:solidFill>
              </a:rPr>
              <a:t> </a:t>
            </a:r>
            <a:endParaRPr lang="fr-CA" b="1" dirty="0">
              <a:solidFill>
                <a:schemeClr val="accent1"/>
              </a:solidFill>
            </a:endParaRPr>
          </a:p>
          <a:p>
            <a:pPr marL="171450" indent="-171450">
              <a:buFontTx/>
              <a:buChar char="-"/>
            </a:pPr>
            <a:endParaRPr lang="fr-CA" dirty="0">
              <a:solidFill>
                <a:schemeClr val="tx1">
                  <a:lumMod val="65000"/>
                  <a:lumOff val="35000"/>
                </a:schemeClr>
              </a:solidFill>
            </a:endParaRPr>
          </a:p>
        </p:txBody>
      </p:sp>
    </p:spTree>
    <p:extLst>
      <p:ext uri="{BB962C8B-B14F-4D97-AF65-F5344CB8AC3E}">
        <p14:creationId xmlns:p14="http://schemas.microsoft.com/office/powerpoint/2010/main" val="39199693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1"/>
          <p:cNvSpPr txBox="1">
            <a:spLocks/>
          </p:cNvSpPr>
          <p:nvPr/>
        </p:nvSpPr>
        <p:spPr>
          <a:xfrm>
            <a:off x="1676400" y="1524000"/>
            <a:ext cx="10129520" cy="26924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CA" sz="8000" dirty="0" smtClean="0">
                <a:solidFill>
                  <a:schemeClr val="accent1"/>
                </a:solidFill>
                <a:latin typeface="Bahnschrift SemiLight SemiConde" panose="020B0502040204020203" pitchFamily="34" charset="0"/>
              </a:rPr>
              <a:t>LES MALADIES PROFESSIONNELLES</a:t>
            </a:r>
            <a:endParaRPr lang="fr-CA" sz="8000" dirty="0">
              <a:solidFill>
                <a:schemeClr val="accent1"/>
              </a:solidFill>
              <a:latin typeface="Bahnschrift SemiLight SemiConde" panose="020B0502040204020203" pitchFamily="34" charset="0"/>
            </a:endParaRPr>
          </a:p>
        </p:txBody>
      </p:sp>
    </p:spTree>
    <p:extLst>
      <p:ext uri="{BB962C8B-B14F-4D97-AF65-F5344CB8AC3E}">
        <p14:creationId xmlns:p14="http://schemas.microsoft.com/office/powerpoint/2010/main" val="962399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92925" y="624110"/>
            <a:ext cx="8911687" cy="765778"/>
          </a:xfrm>
        </p:spPr>
        <p:txBody>
          <a:bodyPr>
            <a:noAutofit/>
          </a:bodyPr>
          <a:lstStyle/>
          <a:p>
            <a:r>
              <a:rPr lang="fr-CA" sz="4800" dirty="0" smtClean="0">
                <a:solidFill>
                  <a:schemeClr val="accent4">
                    <a:lumMod val="75000"/>
                  </a:schemeClr>
                </a:solidFill>
                <a:latin typeface="Bahnschrift SemiLight SemiConde" panose="020B0502040204020203" pitchFamily="34" charset="0"/>
              </a:rPr>
              <a:t>Maladies</a:t>
            </a:r>
            <a:r>
              <a:rPr lang="fr-CA" sz="4800" dirty="0" smtClean="0">
                <a:solidFill>
                  <a:schemeClr val="accent4"/>
                </a:solidFill>
                <a:latin typeface="Bahnschrift SemiLight SemiConde" panose="020B0502040204020203" pitchFamily="34" charset="0"/>
              </a:rPr>
              <a:t> </a:t>
            </a:r>
            <a:r>
              <a:rPr lang="fr-CA" sz="4800" dirty="0" smtClean="0">
                <a:solidFill>
                  <a:schemeClr val="accent4">
                    <a:lumMod val="75000"/>
                  </a:schemeClr>
                </a:solidFill>
                <a:latin typeface="Bahnschrift SemiLight SemiConde" panose="020B0502040204020203" pitchFamily="34" charset="0"/>
              </a:rPr>
              <a:t>professionnelles</a:t>
            </a:r>
            <a:endParaRPr lang="fr-CA" sz="4800" dirty="0">
              <a:solidFill>
                <a:schemeClr val="accent4">
                  <a:lumMod val="75000"/>
                </a:schemeClr>
              </a:solidFill>
              <a:latin typeface="Bahnschrift SemiLight SemiConde" panose="020B0502040204020203" pitchFamily="34" charset="0"/>
            </a:endParaRPr>
          </a:p>
        </p:txBody>
      </p:sp>
      <p:sp>
        <p:nvSpPr>
          <p:cNvPr id="3" name="Espace réservé du contenu 2"/>
          <p:cNvSpPr>
            <a:spLocks noGrp="1"/>
          </p:cNvSpPr>
          <p:nvPr>
            <p:ph idx="1"/>
          </p:nvPr>
        </p:nvSpPr>
        <p:spPr>
          <a:xfrm>
            <a:off x="2589212" y="1636776"/>
            <a:ext cx="8915400" cy="4745736"/>
          </a:xfrm>
        </p:spPr>
        <p:txBody>
          <a:bodyPr/>
          <a:lstStyle/>
          <a:p>
            <a:r>
              <a:rPr lang="fr-CA" dirty="0" smtClean="0"/>
              <a:t>Présomption de maladie professionnelle : Annexe </a:t>
            </a:r>
            <a:r>
              <a:rPr lang="fr-CA" dirty="0"/>
              <a:t>1 (La liste des maladies professionnelles)</a:t>
            </a:r>
          </a:p>
          <a:p>
            <a:pPr marL="0" indent="0">
              <a:buNone/>
            </a:pPr>
            <a:r>
              <a:rPr lang="fr-CA" b="1" u="sng" dirty="0" smtClean="0"/>
              <a:t>Il y’a deux façons de prouver l’existence d’une maladie professionnelle:</a:t>
            </a:r>
          </a:p>
          <a:p>
            <a:pPr marL="0" indent="0">
              <a:buNone/>
            </a:pPr>
            <a:r>
              <a:rPr lang="fr-CA" dirty="0" smtClean="0"/>
              <a:t>Avec présomption légale qui facilite la reconnaissance de certaines maladies professionnelles ou sans présomption légale.</a:t>
            </a:r>
          </a:p>
          <a:p>
            <a:pPr marL="0" indent="0">
              <a:buNone/>
            </a:pPr>
            <a:r>
              <a:rPr lang="fr-CA" dirty="0" smtClean="0"/>
              <a:t>Pour bénéficier de la présomption légale, la maladie professionnelle doit être dans la liste des maladies professionnelles.</a:t>
            </a:r>
          </a:p>
          <a:p>
            <a:pPr marL="0" indent="0">
              <a:buNone/>
            </a:pPr>
            <a:r>
              <a:rPr lang="fr-CA" dirty="0" smtClean="0"/>
              <a:t>Exemple: Un travailleur atteint d’une MP inscrite à l’annexe 1 et qui exerce le travail prévu à cet annexe </a:t>
            </a:r>
            <a:r>
              <a:rPr lang="fr-CA" b="1" dirty="0" smtClean="0"/>
              <a:t>n’a pas à faire la preuve scientifique </a:t>
            </a:r>
            <a:r>
              <a:rPr lang="fr-CA" dirty="0" smtClean="0"/>
              <a:t>que son travail a causé sa maladie.</a:t>
            </a:r>
          </a:p>
          <a:p>
            <a:r>
              <a:rPr lang="fr-CA" dirty="0" smtClean="0"/>
              <a:t>Projet de loi n.59: Règlement sur les conditions d’admissibilité et des exemples de seuils et de conditions à rencontrer pour la reconnaissance d’une maladie professionnelle</a:t>
            </a:r>
            <a:r>
              <a:rPr lang="fr-CA" dirty="0"/>
              <a:t>.</a:t>
            </a:r>
            <a:endParaRPr lang="fr-CA" dirty="0" smtClean="0"/>
          </a:p>
        </p:txBody>
      </p:sp>
    </p:spTree>
    <p:extLst>
      <p:ext uri="{BB962C8B-B14F-4D97-AF65-F5344CB8AC3E}">
        <p14:creationId xmlns:p14="http://schemas.microsoft.com/office/powerpoint/2010/main" val="29417329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a:r>
              <a:rPr lang="fr-CA" sz="4000" dirty="0" smtClean="0">
                <a:solidFill>
                  <a:schemeClr val="bg2">
                    <a:lumMod val="25000"/>
                  </a:schemeClr>
                </a:solidFill>
                <a:latin typeface="Bahnschrift SemiLight SemiConde" panose="020B0502040204020203" pitchFamily="34" charset="0"/>
              </a:rPr>
              <a:t>Présomption art.29 versus projet de loi 59</a:t>
            </a:r>
            <a:endParaRPr lang="fr-CA" sz="4000" dirty="0">
              <a:solidFill>
                <a:schemeClr val="bg2">
                  <a:lumMod val="25000"/>
                </a:schemeClr>
              </a:solidFill>
              <a:latin typeface="Bahnschrift SemiLight SemiConde" panose="020B0502040204020203" pitchFamily="34" charset="0"/>
            </a:endParaRPr>
          </a:p>
        </p:txBody>
      </p:sp>
      <p:sp>
        <p:nvSpPr>
          <p:cNvPr id="3" name="Espace réservé du contenu 2"/>
          <p:cNvSpPr>
            <a:spLocks noGrp="1"/>
          </p:cNvSpPr>
          <p:nvPr>
            <p:ph idx="1"/>
          </p:nvPr>
        </p:nvSpPr>
        <p:spPr/>
        <p:txBody>
          <a:bodyPr/>
          <a:lstStyle/>
          <a:p>
            <a:r>
              <a:rPr lang="fr-CA" dirty="0" smtClean="0"/>
              <a:t>Doit satisfaire </a:t>
            </a:r>
            <a:r>
              <a:rPr lang="fr-CA" b="1" dirty="0" smtClean="0">
                <a:solidFill>
                  <a:schemeClr val="accent1"/>
                </a:solidFill>
              </a:rPr>
              <a:t>aux critères d’admissibilité </a:t>
            </a:r>
            <a:r>
              <a:rPr lang="fr-CA" dirty="0" smtClean="0"/>
              <a:t>de la réclamation que peut prévoir le règlement.</a:t>
            </a:r>
          </a:p>
          <a:p>
            <a:r>
              <a:rPr lang="fr-CA" dirty="0" smtClean="0"/>
              <a:t>Est présumé atteint d’une maladie professionnelle s’il est atteint d’une maladie </a:t>
            </a:r>
            <a:r>
              <a:rPr lang="fr-CA" b="1" dirty="0" smtClean="0">
                <a:solidFill>
                  <a:schemeClr val="accent1"/>
                </a:solidFill>
              </a:rPr>
              <a:t>prévue par le règlement</a:t>
            </a:r>
          </a:p>
          <a:p>
            <a:r>
              <a:rPr lang="fr-CA" dirty="0" smtClean="0"/>
              <a:t>Au jour où il reçoit le diagnostic de cette maladie, il rencontre les </a:t>
            </a:r>
            <a:r>
              <a:rPr lang="fr-CA" b="1" dirty="0" smtClean="0">
                <a:solidFill>
                  <a:schemeClr val="accent1"/>
                </a:solidFill>
              </a:rPr>
              <a:t>conditions particulières </a:t>
            </a:r>
            <a:r>
              <a:rPr lang="fr-CA" dirty="0" smtClean="0"/>
              <a:t>en lien avec cette maladie prévue par ce règlement.</a:t>
            </a:r>
          </a:p>
          <a:p>
            <a:r>
              <a:rPr lang="fr-CA" dirty="0" smtClean="0"/>
              <a:t>Un travailleur qui n’est pas présumé atteint d’une MP et qui satisfait aux critères d’admissibilité de </a:t>
            </a:r>
            <a:r>
              <a:rPr lang="fr-CA" dirty="0"/>
              <a:t>la réclamation </a:t>
            </a:r>
            <a:r>
              <a:rPr lang="fr-CA" dirty="0" smtClean="0"/>
              <a:t> pour les maladies *autres* déterminés par le règlement </a:t>
            </a:r>
            <a:r>
              <a:rPr lang="fr-CA" b="1" dirty="0" smtClean="0">
                <a:solidFill>
                  <a:schemeClr val="accent1"/>
                </a:solidFill>
              </a:rPr>
              <a:t>est considéré atteint d’une MP, ce qui constitue un danger puisqu’on pourrait exclure certaines maladies.</a:t>
            </a:r>
            <a:endParaRPr lang="fr-CA" b="1" dirty="0">
              <a:solidFill>
                <a:schemeClr val="accent1"/>
              </a:solidFill>
            </a:endParaRPr>
          </a:p>
        </p:txBody>
      </p:sp>
    </p:spTree>
    <p:extLst>
      <p:ext uri="{BB962C8B-B14F-4D97-AF65-F5344CB8AC3E}">
        <p14:creationId xmlns:p14="http://schemas.microsoft.com/office/powerpoint/2010/main" val="1232348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idx="1"/>
          </p:nvPr>
        </p:nvSpPr>
        <p:spPr>
          <a:xfrm>
            <a:off x="2300288" y="1498600"/>
            <a:ext cx="8915400" cy="3778250"/>
          </a:xfrm>
          <a:prstGeom prst="rect">
            <a:avLst/>
          </a:prstGeom>
        </p:spPr>
        <p:txBody>
          <a:bodyPr vert="horz" lIns="91440" tIns="45720" rIns="91440" bIns="45720" rtlCol="0" anchor="b">
            <a:normAutofit fontScale="92500" lnSpcReduction="20000"/>
          </a:bodyPr>
          <a:lstStyle>
            <a:lvl1pPr algn="l" defTabSz="4572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CA" sz="8000" dirty="0" smtClean="0">
                <a:solidFill>
                  <a:schemeClr val="accent1"/>
                </a:solidFill>
                <a:latin typeface="Bahnschrift SemiLight SemiConde" panose="020B0502040204020203" pitchFamily="34" charset="0"/>
              </a:rPr>
              <a:t>EXEMPLES DE SEUILS ET DE CONDITIONS ÉTABLIS POUR LES MALADIES…</a:t>
            </a:r>
            <a:endParaRPr lang="fr-CA" sz="8000" dirty="0">
              <a:solidFill>
                <a:schemeClr val="accent1"/>
              </a:solidFill>
              <a:latin typeface="Bahnschrift SemiLight SemiConde" panose="020B0502040204020203" pitchFamily="34" charset="0"/>
            </a:endParaRPr>
          </a:p>
        </p:txBody>
      </p:sp>
    </p:spTree>
    <p:extLst>
      <p:ext uri="{BB962C8B-B14F-4D97-AF65-F5344CB8AC3E}">
        <p14:creationId xmlns:p14="http://schemas.microsoft.com/office/powerpoint/2010/main" val="2126845347"/>
      </p:ext>
    </p:extLst>
  </p:cSld>
  <p:clrMapOvr>
    <a:masterClrMapping/>
  </p:clrMapOvr>
  <p:timing>
    <p:tnLst>
      <p:par>
        <p:cTn id="1" dur="indefinite" restart="never" nodeType="tmRoot"/>
      </p:par>
    </p:tnLst>
  </p:timing>
</p:sld>
</file>

<file path=ppt/theme/theme1.xml><?xml version="1.0" encoding="utf-8"?>
<a:theme xmlns:a="http://schemas.openxmlformats.org/drawingml/2006/main" name="Bri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19742</TotalTime>
  <Words>2847</Words>
  <Application>Microsoft Office PowerPoint</Application>
  <PresentationFormat>Grand écran</PresentationFormat>
  <Paragraphs>236</Paragraphs>
  <Slides>36</Slides>
  <Notes>34</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36</vt:i4>
      </vt:variant>
    </vt:vector>
  </HeadingPairs>
  <TitlesOfParts>
    <vt:vector size="43" baseType="lpstr">
      <vt:lpstr>Arial</vt:lpstr>
      <vt:lpstr>Bahnschrift SemiLight</vt:lpstr>
      <vt:lpstr>Bahnschrift SemiLight SemiConde</vt:lpstr>
      <vt:lpstr>Calibri</vt:lpstr>
      <vt:lpstr>Century Gothic</vt:lpstr>
      <vt:lpstr>Wingdings 3</vt:lpstr>
      <vt:lpstr>Brin</vt:lpstr>
      <vt:lpstr>Présentation PowerPoint</vt:lpstr>
      <vt:lpstr>MOT DE PRÉSENTATION</vt:lpstr>
      <vt:lpstr>LE PROJET DE LOI N°59</vt:lpstr>
      <vt:lpstr>Présentation PowerPoint</vt:lpstr>
      <vt:lpstr>Présentation PowerPoint</vt:lpstr>
      <vt:lpstr>Présentation PowerPoint</vt:lpstr>
      <vt:lpstr>Maladies professionnelles</vt:lpstr>
      <vt:lpstr>Présomption art.29 versus projet de loi 59</vt:lpstr>
      <vt:lpstr>Présentation PowerPoint</vt:lpstr>
      <vt:lpstr>CRITÉRE D’ADMISSIBILITÉ POUR L’ATTEINTE AUDITIVE (SEUILS)</vt:lpstr>
      <vt:lpstr>CRITÉRE D’ADMISSIBILITÉ POUR L’ATTEINTE AUDITIVE (CONDITIONS)</vt:lpstr>
      <vt:lpstr>CRITÉRE D’ADMISSIBILITÉ POUR LES TROUBLES MUSCULO-SQUELETTIQUES IMPLIQUANT LA RÉPÉTITION</vt:lpstr>
      <vt:lpstr>CRITÉRE D’ADMISSIBILITÉ POUR LES PRODUITS OU SUBSTANCE TOXIQUE</vt:lpstr>
      <vt:lpstr>Présentation PowerPoint</vt:lpstr>
      <vt:lpstr>LA RÉADAPTATION AVANT CONSLIDATION (Une autre atteinte majeur)</vt:lpstr>
      <vt:lpstr> EN RÉSUMANT CETTE PARTIE DE RÉADAPTATION</vt:lpstr>
      <vt:lpstr>LA RÉADAPTATION PROFESSIONNELLE</vt:lpstr>
      <vt:lpstr>LA RÉADAPTATION SOCIALE</vt:lpstr>
      <vt:lpstr>LA RÉADAPTATION PHYSIQUE</vt:lpstr>
      <vt:lpstr>Présentation PowerPoint</vt:lpstr>
      <vt:lpstr>LE  MÉDECIN TRAITANT</vt:lpstr>
      <vt:lpstr>LA PROCÉDURE D’ÉVALUATION MÉDICALE:  LOI ACTUELLE</vt:lpstr>
      <vt:lpstr>LE RÔLE DU BUREAU D’ÉVALUATION MÉDICALE (BÉM): LOI ACTUELLE</vt:lpstr>
      <vt:lpstr>LE RÔLE DU BUREAU D’ÉVALUATION MÉDICALE (BÉM):PROJET DE LOI 59</vt:lpstr>
      <vt:lpstr>Présentation PowerPoint</vt:lpstr>
      <vt:lpstr>RESTREINDRE L’ACCÈS À L’IRR AUX TRAVAILLEURS DE 55 OU 60 ANS ET PLUS</vt:lpstr>
      <vt:lpstr>Présentation PowerPoint</vt:lpstr>
      <vt:lpstr>CRITÈRE À RESPECTER DE L’EMPLOI CONVENABLE DANS LA LOI ACTUELLE</vt:lpstr>
      <vt:lpstr>ÉLARGIR LES CRITÈRES DE L’EMPLOI CONVENABLE</vt:lpstr>
      <vt:lpstr>Présentation PowerPoint</vt:lpstr>
      <vt:lpstr>DROIT À L’ASSISTANCE MÉDICALE</vt:lpstr>
      <vt:lpstr>Présentation PowerPoint</vt:lpstr>
      <vt:lpstr>LE MAINTIEN DE LA DISCRIMINATION POUR LES TRAVAILLEUSES DOMESTIQUES</vt:lpstr>
      <vt:lpstr>Et D’AUTRES RECULS ENCORE… EN DONNANT PLUS DE POUVOIRS À LA CNESST</vt:lpstr>
      <vt:lpstr>Présentation PowerPoint</vt:lpstr>
      <vt:lpstr>RECUEILLIR VOS PROPOSITIONS DE MOBILISATION POUR LUTTER EN TEMPS DE PANDÉMIE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Projet de loi N</dc:title>
  <dc:creator>Rais Nada</dc:creator>
  <cp:lastModifiedBy>Rais Nada</cp:lastModifiedBy>
  <cp:revision>231</cp:revision>
  <dcterms:created xsi:type="dcterms:W3CDTF">2020-11-24T14:38:04Z</dcterms:created>
  <dcterms:modified xsi:type="dcterms:W3CDTF">2020-12-16T19:57:15Z</dcterms:modified>
</cp:coreProperties>
</file>